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5" r:id="rId1"/>
  </p:sldMasterIdLst>
  <p:notesMasterIdLst>
    <p:notesMasterId r:id="rId64"/>
  </p:notesMasterIdLst>
  <p:sldIdLst>
    <p:sldId id="256" r:id="rId2"/>
    <p:sldId id="433" r:id="rId3"/>
    <p:sldId id="464" r:id="rId4"/>
    <p:sldId id="574" r:id="rId5"/>
    <p:sldId id="573" r:id="rId6"/>
    <p:sldId id="474" r:id="rId7"/>
    <p:sldId id="475" r:id="rId8"/>
    <p:sldId id="476" r:id="rId9"/>
    <p:sldId id="477" r:id="rId10"/>
    <p:sldId id="570" r:id="rId11"/>
    <p:sldId id="478" r:id="rId12"/>
    <p:sldId id="479" r:id="rId13"/>
    <p:sldId id="480" r:id="rId14"/>
    <p:sldId id="481" r:id="rId15"/>
    <p:sldId id="482" r:id="rId16"/>
    <p:sldId id="483" r:id="rId17"/>
    <p:sldId id="484" r:id="rId18"/>
    <p:sldId id="485" r:id="rId19"/>
    <p:sldId id="489" r:id="rId20"/>
    <p:sldId id="490" r:id="rId21"/>
    <p:sldId id="555" r:id="rId22"/>
    <p:sldId id="492" r:id="rId23"/>
    <p:sldId id="493" r:id="rId24"/>
    <p:sldId id="494" r:id="rId25"/>
    <p:sldId id="497" r:id="rId26"/>
    <p:sldId id="499" r:id="rId27"/>
    <p:sldId id="500" r:id="rId28"/>
    <p:sldId id="501" r:id="rId29"/>
    <p:sldId id="502" r:id="rId30"/>
    <p:sldId id="504" r:id="rId31"/>
    <p:sldId id="505" r:id="rId32"/>
    <p:sldId id="556" r:id="rId33"/>
    <p:sldId id="506" r:id="rId34"/>
    <p:sldId id="572" r:id="rId35"/>
    <p:sldId id="568" r:id="rId36"/>
    <p:sldId id="508" r:id="rId37"/>
    <p:sldId id="509" r:id="rId38"/>
    <p:sldId id="510" r:id="rId39"/>
    <p:sldId id="514" r:id="rId40"/>
    <p:sldId id="515" r:id="rId41"/>
    <p:sldId id="517" r:id="rId42"/>
    <p:sldId id="518" r:id="rId43"/>
    <p:sldId id="560" r:id="rId44"/>
    <p:sldId id="561" r:id="rId45"/>
    <p:sldId id="562" r:id="rId46"/>
    <p:sldId id="569" r:id="rId47"/>
    <p:sldId id="525" r:id="rId48"/>
    <p:sldId id="565" r:id="rId49"/>
    <p:sldId id="566" r:id="rId50"/>
    <p:sldId id="567" r:id="rId51"/>
    <p:sldId id="531" r:id="rId52"/>
    <p:sldId id="532" r:id="rId53"/>
    <p:sldId id="536" r:id="rId54"/>
    <p:sldId id="537" r:id="rId55"/>
    <p:sldId id="538" r:id="rId56"/>
    <p:sldId id="539" r:id="rId57"/>
    <p:sldId id="540" r:id="rId58"/>
    <p:sldId id="541" r:id="rId59"/>
    <p:sldId id="542" r:id="rId60"/>
    <p:sldId id="543" r:id="rId61"/>
    <p:sldId id="545" r:id="rId62"/>
    <p:sldId id="554" r:id="rId63"/>
  </p:sldIdLst>
  <p:sldSz cx="9144000" cy="6858000" type="screen4x3"/>
  <p:notesSz cx="7099300" cy="10234613"/>
  <p:defaultTextStyle>
    <a:defPPr>
      <a:defRPr lang="it-IT"/>
    </a:defPPr>
    <a:lvl1pPr algn="l" rtl="0" fontAlgn="base">
      <a:spcBef>
        <a:spcPct val="0"/>
      </a:spcBef>
      <a:spcAft>
        <a:spcPct val="0"/>
      </a:spcAft>
      <a:defRPr kern="1200">
        <a:solidFill>
          <a:schemeClr val="tx1"/>
        </a:solidFill>
        <a:latin typeface="Tahoma" pitchFamily="34" charset="0"/>
        <a:ea typeface="+mn-ea"/>
        <a:cs typeface="+mn-cs"/>
      </a:defRPr>
    </a:lvl1pPr>
    <a:lvl2pPr marL="457200" algn="l" rtl="0" fontAlgn="base">
      <a:spcBef>
        <a:spcPct val="0"/>
      </a:spcBef>
      <a:spcAft>
        <a:spcPct val="0"/>
      </a:spcAft>
      <a:defRPr kern="1200">
        <a:solidFill>
          <a:schemeClr val="tx1"/>
        </a:solidFill>
        <a:latin typeface="Tahoma" pitchFamily="34" charset="0"/>
        <a:ea typeface="+mn-ea"/>
        <a:cs typeface="+mn-cs"/>
      </a:defRPr>
    </a:lvl2pPr>
    <a:lvl3pPr marL="914400" algn="l" rtl="0" fontAlgn="base">
      <a:spcBef>
        <a:spcPct val="0"/>
      </a:spcBef>
      <a:spcAft>
        <a:spcPct val="0"/>
      </a:spcAft>
      <a:defRPr kern="1200">
        <a:solidFill>
          <a:schemeClr val="tx1"/>
        </a:solidFill>
        <a:latin typeface="Tahoma" pitchFamily="34" charset="0"/>
        <a:ea typeface="+mn-ea"/>
        <a:cs typeface="+mn-cs"/>
      </a:defRPr>
    </a:lvl3pPr>
    <a:lvl4pPr marL="1371600" algn="l" rtl="0" fontAlgn="base">
      <a:spcBef>
        <a:spcPct val="0"/>
      </a:spcBef>
      <a:spcAft>
        <a:spcPct val="0"/>
      </a:spcAft>
      <a:defRPr kern="1200">
        <a:solidFill>
          <a:schemeClr val="tx1"/>
        </a:solidFill>
        <a:latin typeface="Tahoma" pitchFamily="34" charset="0"/>
        <a:ea typeface="+mn-ea"/>
        <a:cs typeface="+mn-cs"/>
      </a:defRPr>
    </a:lvl4pPr>
    <a:lvl5pPr marL="1828800" algn="l" rtl="0" fontAlgn="base">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8000"/>
    <a:srgbClr val="CCCC00"/>
    <a:srgbClr val="CC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hdr" sz="quarter"/>
          </p:nvPr>
        </p:nvSpPr>
        <p:spPr bwMode="auto">
          <a:xfrm>
            <a:off x="0"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defRPr sz="1300">
                <a:latin typeface="Arial" charset="0"/>
              </a:defRPr>
            </a:lvl1pPr>
          </a:lstStyle>
          <a:p>
            <a:endParaRPr lang="it-IT"/>
          </a:p>
        </p:txBody>
      </p:sp>
      <p:sp>
        <p:nvSpPr>
          <p:cNvPr id="15363" name="Rectangle 3"/>
          <p:cNvSpPr>
            <a:spLocks noGrp="1" noChangeArrowheads="1"/>
          </p:cNvSpPr>
          <p:nvPr>
            <p:ph type="dt" idx="1"/>
          </p:nvPr>
        </p:nvSpPr>
        <p:spPr bwMode="auto">
          <a:xfrm>
            <a:off x="4021294" y="0"/>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lvl1pPr algn="r">
              <a:defRPr sz="1300">
                <a:latin typeface="Arial" charset="0"/>
              </a:defRPr>
            </a:lvl1pPr>
          </a:lstStyle>
          <a:p>
            <a:endParaRPr lang="it-IT"/>
          </a:p>
        </p:txBody>
      </p:sp>
      <p:sp>
        <p:nvSpPr>
          <p:cNvPr id="15364"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5365" name="Rectangle 5"/>
          <p:cNvSpPr>
            <a:spLocks noGrp="1" noChangeArrowheads="1"/>
          </p:cNvSpPr>
          <p:nvPr>
            <p:ph type="body" sz="quarter" idx="3"/>
          </p:nvPr>
        </p:nvSpPr>
        <p:spPr bwMode="auto">
          <a:xfrm>
            <a:off x="709930" y="4861441"/>
            <a:ext cx="5679440" cy="4605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5366" name="Rectangle 6"/>
          <p:cNvSpPr>
            <a:spLocks noGrp="1" noChangeArrowheads="1"/>
          </p:cNvSpPr>
          <p:nvPr>
            <p:ph type="ftr" sz="quarter" idx="4"/>
          </p:nvPr>
        </p:nvSpPr>
        <p:spPr bwMode="auto">
          <a:xfrm>
            <a:off x="0"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defRPr sz="1300">
                <a:latin typeface="Arial" charset="0"/>
              </a:defRPr>
            </a:lvl1pPr>
          </a:lstStyle>
          <a:p>
            <a:endParaRPr lang="it-IT"/>
          </a:p>
        </p:txBody>
      </p:sp>
      <p:sp>
        <p:nvSpPr>
          <p:cNvPr id="15367" name="Rectangle 7"/>
          <p:cNvSpPr>
            <a:spLocks noGrp="1" noChangeArrowheads="1"/>
          </p:cNvSpPr>
          <p:nvPr>
            <p:ph type="sldNum" sz="quarter" idx="5"/>
          </p:nvPr>
        </p:nvSpPr>
        <p:spPr bwMode="auto">
          <a:xfrm>
            <a:off x="4021294" y="9721106"/>
            <a:ext cx="3076363" cy="511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9048" tIns="49524" rIns="99048" bIns="49524" numCol="1" anchor="b" anchorCtr="0" compatLnSpc="1">
            <a:prstTxWarp prst="textNoShape">
              <a:avLst/>
            </a:prstTxWarp>
          </a:bodyPr>
          <a:lstStyle>
            <a:lvl1pPr algn="r">
              <a:defRPr sz="1300">
                <a:latin typeface="Arial" charset="0"/>
              </a:defRPr>
            </a:lvl1pPr>
          </a:lstStyle>
          <a:p>
            <a:fld id="{F57A6743-0C24-44EB-A30E-EA8C7E134E59}" type="slidenum">
              <a:rPr lang="it-IT"/>
              <a:pPr/>
              <a:t>‹N›</a:t>
            </a:fld>
            <a:endParaRPr lang="it-IT"/>
          </a:p>
        </p:txBody>
      </p:sp>
    </p:spTree>
    <p:extLst>
      <p:ext uri="{BB962C8B-B14F-4D97-AF65-F5344CB8AC3E}">
        <p14:creationId xmlns:p14="http://schemas.microsoft.com/office/powerpoint/2010/main" val="331164954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F57A6743-0C24-44EB-A30E-EA8C7E134E59}" type="slidenum">
              <a:rPr lang="it-IT" smtClean="0"/>
              <a:pPr/>
              <a:t>43</a:t>
            </a:fld>
            <a:endParaRPr lang="it-IT"/>
          </a:p>
        </p:txBody>
      </p:sp>
    </p:spTree>
    <p:extLst>
      <p:ext uri="{BB962C8B-B14F-4D97-AF65-F5344CB8AC3E}">
        <p14:creationId xmlns:p14="http://schemas.microsoft.com/office/powerpoint/2010/main" val="25114947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3A97AAF-130D-4FE7-AECD-EBEFACEED50F}" type="slidenum">
              <a:rPr lang="it-IT" smtClean="0"/>
              <a:pPr/>
              <a:t>‹N›</a:t>
            </a:fld>
            <a:endParaRPr lang="it-IT"/>
          </a:p>
        </p:txBody>
      </p:sp>
    </p:spTree>
    <p:extLst>
      <p:ext uri="{BB962C8B-B14F-4D97-AF65-F5344CB8AC3E}">
        <p14:creationId xmlns:p14="http://schemas.microsoft.com/office/powerpoint/2010/main" val="177857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78CD61DF-BB06-40C2-916C-F2448055C7C4}" type="slidenum">
              <a:rPr lang="it-IT" smtClean="0"/>
              <a:pPr/>
              <a:t>‹N›</a:t>
            </a:fld>
            <a:endParaRPr lang="it-IT"/>
          </a:p>
        </p:txBody>
      </p:sp>
    </p:spTree>
    <p:extLst>
      <p:ext uri="{BB962C8B-B14F-4D97-AF65-F5344CB8AC3E}">
        <p14:creationId xmlns:p14="http://schemas.microsoft.com/office/powerpoint/2010/main" val="1749176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47BE02B-14AF-44A0-806A-05AB46FE7D42}" type="slidenum">
              <a:rPr lang="it-IT" smtClean="0"/>
              <a:pPr/>
              <a:t>‹N›</a:t>
            </a:fld>
            <a:endParaRPr lang="it-IT"/>
          </a:p>
        </p:txBody>
      </p:sp>
    </p:spTree>
    <p:extLst>
      <p:ext uri="{BB962C8B-B14F-4D97-AF65-F5344CB8AC3E}">
        <p14:creationId xmlns:p14="http://schemas.microsoft.com/office/powerpoint/2010/main" val="465496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C6EB076-0A2B-47ED-85E8-C6F41EDF3BC0}" type="slidenum">
              <a:rPr lang="it-IT" smtClean="0"/>
              <a:pPr/>
              <a:t>‹N›</a:t>
            </a:fld>
            <a:endParaRPr lang="it-IT"/>
          </a:p>
        </p:txBody>
      </p:sp>
    </p:spTree>
    <p:extLst>
      <p:ext uri="{BB962C8B-B14F-4D97-AF65-F5344CB8AC3E}">
        <p14:creationId xmlns:p14="http://schemas.microsoft.com/office/powerpoint/2010/main" val="31409505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0ECCD558-125B-4BF8-B74A-376D2B89F649}" type="slidenum">
              <a:rPr lang="it-IT" smtClean="0"/>
              <a:pPr/>
              <a:t>‹N›</a:t>
            </a:fld>
            <a:endParaRPr lang="it-IT"/>
          </a:p>
        </p:txBody>
      </p:sp>
    </p:spTree>
    <p:extLst>
      <p:ext uri="{BB962C8B-B14F-4D97-AF65-F5344CB8AC3E}">
        <p14:creationId xmlns:p14="http://schemas.microsoft.com/office/powerpoint/2010/main" val="3741084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8C842550-9898-4F52-A9AC-BCBD37001457}" type="slidenum">
              <a:rPr lang="it-IT" smtClean="0"/>
              <a:pPr/>
              <a:t>‹N›</a:t>
            </a:fld>
            <a:endParaRPr lang="it-IT"/>
          </a:p>
        </p:txBody>
      </p:sp>
    </p:spTree>
    <p:extLst>
      <p:ext uri="{BB962C8B-B14F-4D97-AF65-F5344CB8AC3E}">
        <p14:creationId xmlns:p14="http://schemas.microsoft.com/office/powerpoint/2010/main" val="453878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C4D9693-562C-440E-A89C-6D6286367C6D}" type="slidenum">
              <a:rPr lang="it-IT" smtClean="0"/>
              <a:pPr/>
              <a:t>‹N›</a:t>
            </a:fld>
            <a:endParaRPr lang="it-IT"/>
          </a:p>
        </p:txBody>
      </p:sp>
    </p:spTree>
    <p:extLst>
      <p:ext uri="{BB962C8B-B14F-4D97-AF65-F5344CB8AC3E}">
        <p14:creationId xmlns:p14="http://schemas.microsoft.com/office/powerpoint/2010/main" val="923106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899591E-9231-4BE3-8A15-4ED1BF81C654}" type="slidenum">
              <a:rPr lang="it-IT" smtClean="0"/>
              <a:pPr/>
              <a:t>‹N›</a:t>
            </a:fld>
            <a:endParaRPr lang="it-IT"/>
          </a:p>
        </p:txBody>
      </p:sp>
    </p:spTree>
    <p:extLst>
      <p:ext uri="{BB962C8B-B14F-4D97-AF65-F5344CB8AC3E}">
        <p14:creationId xmlns:p14="http://schemas.microsoft.com/office/powerpoint/2010/main" val="261153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6020FF62-1826-47DE-AE94-5FC2DCB16235}" type="slidenum">
              <a:rPr lang="it-IT" smtClean="0"/>
              <a:pPr/>
              <a:t>‹N›</a:t>
            </a:fld>
            <a:endParaRPr lang="it-IT"/>
          </a:p>
        </p:txBody>
      </p:sp>
    </p:spTree>
    <p:extLst>
      <p:ext uri="{BB962C8B-B14F-4D97-AF65-F5344CB8AC3E}">
        <p14:creationId xmlns:p14="http://schemas.microsoft.com/office/powerpoint/2010/main" val="25193545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AF9CB2A1-6E46-4BE7-96CE-29DD84132A11}" type="slidenum">
              <a:rPr lang="it-IT" smtClean="0"/>
              <a:pPr/>
              <a:t>‹N›</a:t>
            </a:fld>
            <a:endParaRPr lang="it-IT"/>
          </a:p>
        </p:txBody>
      </p:sp>
    </p:spTree>
    <p:extLst>
      <p:ext uri="{BB962C8B-B14F-4D97-AF65-F5344CB8AC3E}">
        <p14:creationId xmlns:p14="http://schemas.microsoft.com/office/powerpoint/2010/main" val="1142512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C56B9898-AC13-40C7-8A23-DC71FC40DC5D}" type="slidenum">
              <a:rPr lang="it-IT" smtClean="0"/>
              <a:pPr/>
              <a:t>‹N›</a:t>
            </a:fld>
            <a:endParaRPr lang="it-IT"/>
          </a:p>
        </p:txBody>
      </p:sp>
    </p:spTree>
    <p:extLst>
      <p:ext uri="{BB962C8B-B14F-4D97-AF65-F5344CB8AC3E}">
        <p14:creationId xmlns:p14="http://schemas.microsoft.com/office/powerpoint/2010/main" val="26976099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18226E-9BAF-446A-AEED-5A13F5AE6ADB}" type="slidenum">
              <a:rPr lang="it-IT" smtClean="0"/>
              <a:pPr/>
              <a:t>‹N›</a:t>
            </a:fld>
            <a:endParaRPr lang="it-IT"/>
          </a:p>
        </p:txBody>
      </p:sp>
    </p:spTree>
    <p:extLst>
      <p:ext uri="{BB962C8B-B14F-4D97-AF65-F5344CB8AC3E}">
        <p14:creationId xmlns:p14="http://schemas.microsoft.com/office/powerpoint/2010/main" val="3358628880"/>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403350" y="476250"/>
            <a:ext cx="6697663" cy="1657350"/>
          </a:xfrm>
          <a:ln>
            <a:solidFill>
              <a:schemeClr val="accent3">
                <a:lumMod val="20000"/>
                <a:lumOff val="80000"/>
              </a:schemeClr>
            </a:solidFill>
          </a:ln>
        </p:spPr>
        <p:txBody>
          <a:bodyPr/>
          <a:lstStyle/>
          <a:p>
            <a:r>
              <a:rPr lang="it-IT" sz="2000" b="1" dirty="0" smtClean="0"/>
              <a:t>Notiziario delle Isole Eolie </a:t>
            </a:r>
            <a:r>
              <a:rPr lang="it-IT" sz="2000" b="1" smtClean="0"/>
              <a:t>on line</a:t>
            </a:r>
            <a:r>
              <a:rPr lang="it-IT" sz="2000" b="1" dirty="0"/>
              <a:t/>
            </a:r>
            <a:br>
              <a:rPr lang="it-IT" sz="2000" b="1" dirty="0"/>
            </a:br>
            <a:r>
              <a:rPr lang="it-IT" sz="2000" dirty="0"/>
              <a:t/>
            </a:r>
            <a:br>
              <a:rPr lang="it-IT" sz="2000" dirty="0"/>
            </a:br>
            <a:r>
              <a:rPr lang="it-IT" sz="2000" dirty="0" smtClean="0"/>
              <a:t>LIPARI</a:t>
            </a:r>
            <a:endParaRPr lang="it-IT" sz="2000" dirty="0"/>
          </a:p>
        </p:txBody>
      </p:sp>
      <p:sp>
        <p:nvSpPr>
          <p:cNvPr id="2051" name="Rectangle 3"/>
          <p:cNvSpPr>
            <a:spLocks noGrp="1" noChangeArrowheads="1"/>
          </p:cNvSpPr>
          <p:nvPr>
            <p:ph type="subTitle" idx="1"/>
          </p:nvPr>
        </p:nvSpPr>
        <p:spPr>
          <a:xfrm>
            <a:off x="1763713" y="2133600"/>
            <a:ext cx="5545137" cy="1079376"/>
          </a:xfrm>
        </p:spPr>
        <p:txBody>
          <a:bodyPr>
            <a:normAutofit fontScale="55000" lnSpcReduction="20000"/>
          </a:bodyPr>
          <a:lstStyle/>
          <a:p>
            <a:endParaRPr lang="it-IT" dirty="0" smtClean="0">
              <a:latin typeface="Comic Sans MS" pitchFamily="66" charset="0"/>
            </a:endParaRPr>
          </a:p>
          <a:p>
            <a:r>
              <a:rPr lang="it-IT" sz="4600" dirty="0" smtClean="0">
                <a:latin typeface="Comic Sans MS" pitchFamily="66" charset="0"/>
              </a:rPr>
              <a:t>Pagine </a:t>
            </a:r>
            <a:r>
              <a:rPr lang="it-IT" sz="4600" dirty="0">
                <a:latin typeface="Comic Sans MS" pitchFamily="66" charset="0"/>
              </a:rPr>
              <a:t>di storia </a:t>
            </a:r>
          </a:p>
          <a:p>
            <a:r>
              <a:rPr lang="it-IT" sz="4600" dirty="0" err="1" smtClean="0">
                <a:latin typeface="Comic Sans MS" pitchFamily="66" charset="0"/>
              </a:rPr>
              <a:t>eoliana</a:t>
            </a:r>
            <a:endParaRPr lang="it-IT" sz="4600" dirty="0">
              <a:latin typeface="Comic Sans MS" pitchFamily="66" charset="0"/>
            </a:endParaRPr>
          </a:p>
          <a:p>
            <a:endParaRPr lang="it-IT" dirty="0">
              <a:latin typeface="Comic Sans MS" pitchFamily="66" charset="0"/>
            </a:endParaRPr>
          </a:p>
        </p:txBody>
      </p:sp>
      <p:sp>
        <p:nvSpPr>
          <p:cNvPr id="2052" name="Text Box 4"/>
          <p:cNvSpPr txBox="1">
            <a:spLocks noChangeArrowheads="1"/>
          </p:cNvSpPr>
          <p:nvPr/>
        </p:nvSpPr>
        <p:spPr bwMode="auto">
          <a:xfrm>
            <a:off x="532964" y="3500438"/>
            <a:ext cx="8365410"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sz="4400" dirty="0" smtClean="0">
                <a:solidFill>
                  <a:srgbClr val="C00000"/>
                </a:solidFill>
              </a:rPr>
              <a:t>La «ruina» del Barbarossa</a:t>
            </a:r>
            <a:endParaRPr lang="it-IT" sz="4400" dirty="0">
              <a:solidFill>
                <a:srgbClr val="C00000"/>
              </a:solidFill>
            </a:endParaRPr>
          </a:p>
        </p:txBody>
      </p:sp>
      <p:sp>
        <p:nvSpPr>
          <p:cNvPr id="2053" name="Text Box 5"/>
          <p:cNvSpPr txBox="1">
            <a:spLocks noChangeArrowheads="1"/>
          </p:cNvSpPr>
          <p:nvPr/>
        </p:nvSpPr>
        <p:spPr bwMode="auto">
          <a:xfrm>
            <a:off x="2843213" y="4956175"/>
            <a:ext cx="39608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it-IT"/>
              <a:t>     di </a:t>
            </a:r>
            <a:r>
              <a:rPr lang="it-IT" b="1"/>
              <a:t>Michele Giacomantonio</a:t>
            </a:r>
            <a:endParaRPr lang="it-IT"/>
          </a:p>
          <a:p>
            <a:endParaRPr lang="it-IT"/>
          </a:p>
        </p:txBody>
      </p:sp>
      <p:sp>
        <p:nvSpPr>
          <p:cNvPr id="2054" name="Text Box 6"/>
          <p:cNvSpPr txBox="1">
            <a:spLocks noChangeArrowheads="1"/>
          </p:cNvSpPr>
          <p:nvPr/>
        </p:nvSpPr>
        <p:spPr bwMode="auto">
          <a:xfrm>
            <a:off x="2484438" y="5892800"/>
            <a:ext cx="4392612"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it-IT" dirty="0"/>
              <a:t>          </a:t>
            </a:r>
            <a:r>
              <a:rPr lang="it-IT" dirty="0" smtClean="0"/>
              <a:t>2015</a:t>
            </a:r>
            <a:endParaRPr lang="it-IT" dirty="0"/>
          </a:p>
          <a:p>
            <a:endParaRPr lang="it-IT"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2">
              <a:lumMod val="60000"/>
              <a:lumOff val="40000"/>
            </a:schemeClr>
          </a:solidFill>
        </p:spPr>
        <p:txBody>
          <a:bodyPr/>
          <a:lstStyle/>
          <a:p>
            <a:r>
              <a:rPr lang="it-IT" dirty="0" smtClean="0">
                <a:solidFill>
                  <a:srgbClr val="C00000"/>
                </a:solidFill>
              </a:rPr>
              <a:t>L’impero ottomano</a:t>
            </a:r>
            <a:endParaRPr lang="it-IT" dirty="0">
              <a:solidFill>
                <a:srgbClr val="C00000"/>
              </a:solidFill>
            </a:endParaRPr>
          </a:p>
        </p:txBody>
      </p:sp>
      <p:pic>
        <p:nvPicPr>
          <p:cNvPr id="1026" name="Picture 2" descr="D:\Pictures\ottomano_impero_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1773" y="1628800"/>
            <a:ext cx="8907442" cy="45365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916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solidFill>
            <a:schemeClr val="accent4">
              <a:lumMod val="60000"/>
              <a:lumOff val="40000"/>
            </a:schemeClr>
          </a:solidFill>
        </p:spPr>
        <p:txBody>
          <a:bodyPr>
            <a:normAutofit fontScale="90000"/>
          </a:bodyPr>
          <a:lstStyle/>
          <a:p>
            <a:r>
              <a:rPr lang="it-IT" sz="3800" dirty="0">
                <a:solidFill>
                  <a:srgbClr val="C00000"/>
                </a:solidFill>
              </a:rPr>
              <a:t>Si allestisce una grandissima flotta fra turchi e francesi</a:t>
            </a:r>
          </a:p>
        </p:txBody>
      </p:sp>
      <p:sp>
        <p:nvSpPr>
          <p:cNvPr id="12291" name="Rectangle 3"/>
          <p:cNvSpPr>
            <a:spLocks noGrp="1" noChangeArrowheads="1"/>
          </p:cNvSpPr>
          <p:nvPr>
            <p:ph type="body" idx="1"/>
          </p:nvPr>
        </p:nvSpPr>
        <p:spPr>
          <a:xfrm>
            <a:off x="457200" y="1600200"/>
            <a:ext cx="8229600" cy="4924425"/>
          </a:xfrm>
          <a:solidFill>
            <a:schemeClr val="accent2">
              <a:lumMod val="20000"/>
              <a:lumOff val="80000"/>
            </a:schemeClr>
          </a:solidFill>
        </p:spPr>
        <p:txBody>
          <a:bodyPr>
            <a:noAutofit/>
          </a:bodyPr>
          <a:lstStyle/>
          <a:p>
            <a:pPr>
              <a:lnSpc>
                <a:spcPct val="80000"/>
              </a:lnSpc>
            </a:pPr>
            <a:r>
              <a:rPr lang="it-IT" sz="2800" dirty="0" smtClean="0"/>
              <a:t>Dall’alleanza fra </a:t>
            </a:r>
            <a:r>
              <a:rPr lang="it-IT" sz="2800" dirty="0"/>
              <a:t> </a:t>
            </a:r>
            <a:r>
              <a:rPr lang="it-IT" sz="2800" dirty="0" smtClean="0"/>
              <a:t>francesi e turchi nasce un’azione comune. Si mette </a:t>
            </a:r>
            <a:r>
              <a:rPr lang="it-IT" sz="2800" dirty="0"/>
              <a:t>in campo una flotta di </a:t>
            </a:r>
            <a:r>
              <a:rPr lang="it-IT" sz="2800" dirty="0" smtClean="0"/>
              <a:t>140 </a:t>
            </a:r>
            <a:r>
              <a:rPr lang="it-IT" sz="2800" dirty="0"/>
              <a:t>navi da battaglia accompagnate da numerose navi da trasporto: </a:t>
            </a:r>
            <a:r>
              <a:rPr lang="it-IT" sz="2800" dirty="0" smtClean="0"/>
              <a:t>una </a:t>
            </a:r>
            <a:r>
              <a:rPr lang="it-IT" sz="2800" dirty="0"/>
              <a:t>delle più imponenti formazioni navali nell'intera storia del </a:t>
            </a:r>
            <a:r>
              <a:rPr lang="it-IT" sz="2800" dirty="0" smtClean="0"/>
              <a:t>Mediterraneo. E con le navi, le truppe: </a:t>
            </a:r>
            <a:r>
              <a:rPr lang="it-IT" sz="2800" dirty="0"/>
              <a:t>circa 23 mila fra marinai ed ufficiali esclusi i barbareschi</a:t>
            </a:r>
            <a:r>
              <a:rPr lang="it-IT" sz="2800" dirty="0" smtClean="0"/>
              <a:t>, a </a:t>
            </a:r>
            <a:r>
              <a:rPr lang="it-IT" sz="2800" dirty="0"/>
              <a:t>cui si aggiungevano le truppe da sbarco , altri 7 mila uomini - al comando dei più alti ufficiali dell'esercito turco. </a:t>
            </a:r>
          </a:p>
          <a:p>
            <a:pPr>
              <a:lnSpc>
                <a:spcPct val="80000"/>
              </a:lnSpc>
            </a:pPr>
            <a:r>
              <a:rPr lang="it-IT" sz="2800" dirty="0" smtClean="0"/>
              <a:t>Questa </a:t>
            </a:r>
            <a:r>
              <a:rPr lang="it-IT" sz="2800" dirty="0"/>
              <a:t>flotta prese il mare da Costantinopoli il 17 aprile 1543 e dopo lunghe tappe in Egeo e nello Ionio, per imbarcare soldati e rifornimenti e per aggregare altre navi, </a:t>
            </a:r>
            <a:r>
              <a:rPr lang="it-IT" sz="2800" dirty="0" smtClean="0"/>
              <a:t>raggiunse </a:t>
            </a:r>
            <a:r>
              <a:rPr lang="it-IT" sz="2800" dirty="0"/>
              <a:t>le </a:t>
            </a:r>
            <a:r>
              <a:rPr lang="it-IT" sz="2800" dirty="0" smtClean="0"/>
              <a:t>coste italiane </a:t>
            </a:r>
            <a:r>
              <a:rPr lang="it-IT" sz="2800" dirty="0"/>
              <a:t>nel maggio </a:t>
            </a:r>
            <a:r>
              <a:rPr lang="it-IT" sz="2800" dirty="0" smtClean="0"/>
              <a:t>1544.</a:t>
            </a:r>
            <a:endParaRPr lang="it-IT" sz="2800" dirty="0"/>
          </a:p>
        </p:txBody>
      </p:sp>
    </p:spTree>
    <p:extLst>
      <p:ext uri="{BB962C8B-B14F-4D97-AF65-F5344CB8AC3E}">
        <p14:creationId xmlns:p14="http://schemas.microsoft.com/office/powerpoint/2010/main" val="42039377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solidFill>
            <a:schemeClr val="accent3">
              <a:lumMod val="60000"/>
              <a:lumOff val="40000"/>
            </a:schemeClr>
          </a:solidFill>
        </p:spPr>
        <p:txBody>
          <a:bodyPr/>
          <a:lstStyle/>
          <a:p>
            <a:r>
              <a:rPr lang="it-IT" dirty="0">
                <a:solidFill>
                  <a:srgbClr val="C00000"/>
                </a:solidFill>
              </a:rPr>
              <a:t>Chi è </a:t>
            </a:r>
            <a:r>
              <a:rPr lang="it-IT" dirty="0" err="1">
                <a:solidFill>
                  <a:srgbClr val="C00000"/>
                </a:solidFill>
              </a:rPr>
              <a:t>Ariadeno</a:t>
            </a:r>
            <a:r>
              <a:rPr lang="it-IT" dirty="0">
                <a:solidFill>
                  <a:srgbClr val="C00000"/>
                </a:solidFill>
              </a:rPr>
              <a:t> il Barbarossa</a:t>
            </a:r>
          </a:p>
        </p:txBody>
      </p:sp>
      <p:sp>
        <p:nvSpPr>
          <p:cNvPr id="13315" name="Rectangle 3"/>
          <p:cNvSpPr>
            <a:spLocks noGrp="1" noChangeArrowheads="1"/>
          </p:cNvSpPr>
          <p:nvPr>
            <p:ph type="body" idx="1"/>
          </p:nvPr>
        </p:nvSpPr>
        <p:spPr>
          <a:solidFill>
            <a:schemeClr val="accent2">
              <a:lumMod val="40000"/>
              <a:lumOff val="60000"/>
            </a:schemeClr>
          </a:solidFill>
        </p:spPr>
        <p:txBody>
          <a:bodyPr/>
          <a:lstStyle/>
          <a:p>
            <a:pPr>
              <a:lnSpc>
                <a:spcPct val="80000"/>
              </a:lnSpc>
            </a:pPr>
            <a:r>
              <a:rPr lang="it-IT" sz="2800" dirty="0" smtClean="0"/>
              <a:t>Questa </a:t>
            </a:r>
            <a:r>
              <a:rPr lang="it-IT" sz="2800" dirty="0"/>
              <a:t>incredibile flotta era al comando di </a:t>
            </a:r>
            <a:r>
              <a:rPr lang="it-IT" sz="2800" dirty="0" err="1"/>
              <a:t>Ariadeno</a:t>
            </a:r>
            <a:r>
              <a:rPr lang="it-IT" sz="2800" dirty="0"/>
              <a:t> il </a:t>
            </a:r>
            <a:r>
              <a:rPr lang="it-IT" sz="2800" dirty="0" smtClean="0"/>
              <a:t>Barbarossa, il cui </a:t>
            </a:r>
            <a:r>
              <a:rPr lang="it-IT" sz="2800" dirty="0"/>
              <a:t>vero nome era </a:t>
            </a:r>
            <a:r>
              <a:rPr lang="it-IT" sz="2800" dirty="0" err="1" smtClean="0"/>
              <a:t>Khizr</a:t>
            </a:r>
            <a:r>
              <a:rPr lang="it-IT" sz="2800" dirty="0" smtClean="0"/>
              <a:t> </a:t>
            </a:r>
            <a:r>
              <a:rPr lang="it-IT" sz="2800" dirty="0" err="1"/>
              <a:t>Hayreddin</a:t>
            </a:r>
            <a:r>
              <a:rPr lang="it-IT" sz="2800" dirty="0"/>
              <a:t> di cui l'occidentale </a:t>
            </a:r>
            <a:r>
              <a:rPr lang="it-IT" sz="2800" dirty="0" err="1"/>
              <a:t>Ariadeno</a:t>
            </a:r>
            <a:r>
              <a:rPr lang="it-IT" sz="2800" dirty="0"/>
              <a:t> era un titolo arabo generale e generico che significava </a:t>
            </a:r>
            <a:r>
              <a:rPr lang="ja-JP" altLang="it-IT" sz="2800" dirty="0">
                <a:latin typeface="Arial"/>
              </a:rPr>
              <a:t>“</a:t>
            </a:r>
            <a:r>
              <a:rPr lang="it-IT" sz="2800" dirty="0"/>
              <a:t>Protettore della religione</a:t>
            </a:r>
            <a:r>
              <a:rPr lang="ja-JP" altLang="it-IT" sz="2800" dirty="0">
                <a:latin typeface="Arial"/>
              </a:rPr>
              <a:t>”</a:t>
            </a:r>
            <a:r>
              <a:rPr lang="it-IT" sz="2800" dirty="0" smtClean="0"/>
              <a:t>.</a:t>
            </a:r>
          </a:p>
          <a:p>
            <a:pPr>
              <a:lnSpc>
                <a:spcPct val="80000"/>
              </a:lnSpc>
            </a:pPr>
            <a:r>
              <a:rPr lang="it-IT" sz="2800" dirty="0" smtClean="0"/>
              <a:t>Barbarossa </a:t>
            </a:r>
            <a:r>
              <a:rPr lang="it-IT" sz="2800" dirty="0"/>
              <a:t>era un soprannome che aveva ereditato, insieme al sultanato di Algeri stato satellite dell'Impero Ottomano, dal fratello </a:t>
            </a:r>
            <a:r>
              <a:rPr lang="it-IT" sz="2800" dirty="0" err="1"/>
              <a:t>Oruc</a:t>
            </a:r>
            <a:r>
              <a:rPr lang="it-IT" sz="2800" dirty="0"/>
              <a:t> a cui era succeduto nel 1519. Il titolo ufficiale che gli riconosceva il Solimano non era però quello di Sultano o re, bensì di </a:t>
            </a:r>
            <a:r>
              <a:rPr lang="it-IT" sz="2800" dirty="0" err="1"/>
              <a:t>Beylerbey</a:t>
            </a:r>
            <a:r>
              <a:rPr lang="it-IT" sz="2800" dirty="0"/>
              <a:t> che </a:t>
            </a:r>
            <a:r>
              <a:rPr lang="it-IT" sz="2800" dirty="0" smtClean="0"/>
              <a:t>significava </a:t>
            </a:r>
            <a:r>
              <a:rPr lang="it-IT" sz="2800" dirty="0"/>
              <a:t>governatore.</a:t>
            </a:r>
          </a:p>
        </p:txBody>
      </p:sp>
    </p:spTree>
    <p:extLst>
      <p:ext uri="{BB962C8B-B14F-4D97-AF65-F5344CB8AC3E}">
        <p14:creationId xmlns:p14="http://schemas.microsoft.com/office/powerpoint/2010/main" val="29074101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6" name="Picture 4" descr="Ariade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03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0117" name="Picture 5" descr="Solimanoe e Barbaros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0"/>
            <a:ext cx="366871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4093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solidFill>
            <a:schemeClr val="accent4">
              <a:lumMod val="60000"/>
              <a:lumOff val="40000"/>
            </a:schemeClr>
          </a:solidFill>
        </p:spPr>
        <p:txBody>
          <a:bodyPr/>
          <a:lstStyle/>
          <a:p>
            <a:r>
              <a:rPr lang="it-IT" sz="3800" dirty="0">
                <a:solidFill>
                  <a:srgbClr val="C00000"/>
                </a:solidFill>
              </a:rPr>
              <a:t>Una flotta che costò 1.200.000 ducati</a:t>
            </a:r>
          </a:p>
        </p:txBody>
      </p:sp>
      <p:sp>
        <p:nvSpPr>
          <p:cNvPr id="14339" name="Rectangle 3"/>
          <p:cNvSpPr>
            <a:spLocks noGrp="1" noChangeArrowheads="1"/>
          </p:cNvSpPr>
          <p:nvPr>
            <p:ph type="body" idx="1"/>
          </p:nvPr>
        </p:nvSpPr>
        <p:spPr>
          <a:xfrm>
            <a:off x="457200" y="1600200"/>
            <a:ext cx="8229600" cy="4637088"/>
          </a:xfrm>
          <a:solidFill>
            <a:schemeClr val="accent2">
              <a:lumMod val="20000"/>
              <a:lumOff val="80000"/>
            </a:schemeClr>
          </a:solidFill>
        </p:spPr>
        <p:txBody>
          <a:bodyPr>
            <a:noAutofit/>
          </a:bodyPr>
          <a:lstStyle/>
          <a:p>
            <a:pPr>
              <a:lnSpc>
                <a:spcPct val="80000"/>
              </a:lnSpc>
            </a:pPr>
            <a:r>
              <a:rPr lang="it-IT" sz="2400" dirty="0" err="1"/>
              <a:t>Ariadeno</a:t>
            </a:r>
            <a:r>
              <a:rPr lang="it-IT" sz="2400" dirty="0"/>
              <a:t> era stato un pirata in gioventù ma </a:t>
            </a:r>
            <a:r>
              <a:rPr lang="it-IT" sz="2400" dirty="0" smtClean="0"/>
              <a:t> </a:t>
            </a:r>
            <a:r>
              <a:rPr lang="it-IT" sz="2400" dirty="0"/>
              <a:t>si era lasciato alle spalle quel passato avventuroso e leggendario. Nel 1533 era divenuto grande ammiraglio ( </a:t>
            </a:r>
            <a:r>
              <a:rPr lang="it-IT" sz="2400" dirty="0" err="1"/>
              <a:t>Khapudan</a:t>
            </a:r>
            <a:r>
              <a:rPr lang="it-IT" sz="2400" dirty="0"/>
              <a:t> </a:t>
            </a:r>
            <a:r>
              <a:rPr lang="it-IT" sz="2400" dirty="0" err="1"/>
              <a:t>Pasha</a:t>
            </a:r>
            <a:r>
              <a:rPr lang="it-IT" sz="2400" dirty="0"/>
              <a:t>) di tutta la flotta imperiale facendo dell'impero turco la massima potenza marittima del Mediterraneo.</a:t>
            </a:r>
          </a:p>
          <a:p>
            <a:pPr>
              <a:lnSpc>
                <a:spcPct val="80000"/>
              </a:lnSpc>
            </a:pPr>
            <a:r>
              <a:rPr lang="it-IT" sz="2400" dirty="0"/>
              <a:t>P</a:t>
            </a:r>
            <a:r>
              <a:rPr lang="it-IT" sz="2400" dirty="0" smtClean="0"/>
              <a:t>er l’allestimento della flotta, </a:t>
            </a:r>
            <a:r>
              <a:rPr lang="it-IT" sz="2400" dirty="0"/>
              <a:t>fonti francesi parlano, di un esborso complessivo del Sultano di oltre 1.200.000 ducati. Somma ampiamente ripagata dal bottino. Si pensi che i prigionieri ridotti in schiavitù furono almeno 20 mila a cui vanno aggiunti preziosi, armi, denari, stoffe pregiate, oggetti d'arte sottratti dai luoghi attaccati. Moltissimi schiavi furono utilizzati come rematori nelle galee, ma molti furono venduti o riscattati ( soprattutto ecclesiastici e appartenenti a famiglie importanti e facoltose): le richieste per </a:t>
            </a:r>
            <a:r>
              <a:rPr lang="it-IT" sz="2400" dirty="0" smtClean="0"/>
              <a:t>un </a:t>
            </a:r>
            <a:r>
              <a:rPr lang="it-IT" sz="2400" dirty="0"/>
              <a:t>riscatto erano fra 100 e 500 ducati. </a:t>
            </a:r>
          </a:p>
        </p:txBody>
      </p:sp>
    </p:spTree>
    <p:extLst>
      <p:ext uri="{BB962C8B-B14F-4D97-AF65-F5344CB8AC3E}">
        <p14:creationId xmlns:p14="http://schemas.microsoft.com/office/powerpoint/2010/main" val="7549264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solidFill>
            <a:schemeClr val="accent4">
              <a:lumMod val="60000"/>
              <a:lumOff val="40000"/>
            </a:schemeClr>
          </a:solidFill>
        </p:spPr>
        <p:txBody>
          <a:bodyPr/>
          <a:lstStyle/>
          <a:p>
            <a:r>
              <a:rPr lang="it-IT" sz="3800" dirty="0">
                <a:solidFill>
                  <a:srgbClr val="C00000"/>
                </a:solidFill>
              </a:rPr>
              <a:t>La presenza dei francesi e dei corsari</a:t>
            </a:r>
          </a:p>
        </p:txBody>
      </p:sp>
      <p:sp>
        <p:nvSpPr>
          <p:cNvPr id="15363" name="Rectangle 3"/>
          <p:cNvSpPr>
            <a:spLocks noGrp="1" noChangeArrowheads="1"/>
          </p:cNvSpPr>
          <p:nvPr>
            <p:ph type="body" idx="1"/>
          </p:nvPr>
        </p:nvSpPr>
        <p:spPr>
          <a:xfrm>
            <a:off x="457200" y="1600200"/>
            <a:ext cx="8229600" cy="4492625"/>
          </a:xfrm>
          <a:solidFill>
            <a:schemeClr val="accent3">
              <a:lumMod val="20000"/>
              <a:lumOff val="80000"/>
            </a:schemeClr>
          </a:solidFill>
        </p:spPr>
        <p:txBody>
          <a:bodyPr>
            <a:normAutofit fontScale="92500"/>
          </a:bodyPr>
          <a:lstStyle/>
          <a:p>
            <a:pPr marL="0" indent="0">
              <a:lnSpc>
                <a:spcPct val="80000"/>
              </a:lnSpc>
              <a:buNone/>
            </a:pPr>
            <a:endParaRPr lang="it-IT" sz="2000" dirty="0"/>
          </a:p>
          <a:p>
            <a:pPr>
              <a:lnSpc>
                <a:spcPct val="80000"/>
              </a:lnSpc>
            </a:pPr>
            <a:r>
              <a:rPr lang="it-IT" sz="2400" dirty="0" smtClean="0"/>
              <a:t>La </a:t>
            </a:r>
            <a:r>
              <a:rPr lang="it-IT" sz="2400" dirty="0"/>
              <a:t>flotta che terrorizzò per circa due anni tutto il Mediterraneo </a:t>
            </a:r>
            <a:r>
              <a:rPr lang="it-IT" sz="2400" dirty="0" smtClean="0"/>
              <a:t> era  </a:t>
            </a:r>
            <a:r>
              <a:rPr lang="it-IT" sz="2400" dirty="0"/>
              <a:t>una vera armata militare formata in gran parte da </a:t>
            </a:r>
            <a:r>
              <a:rPr lang="it-IT" sz="2400" dirty="0" smtClean="0"/>
              <a:t>ottomani, anche se a financo all’armata regolare  </a:t>
            </a:r>
            <a:r>
              <a:rPr lang="it-IT" sz="2400" dirty="0"/>
              <a:t>vi erano anche numerose imbarcazioni barbaresche, imbarcazioni </a:t>
            </a:r>
            <a:r>
              <a:rPr lang="it-IT" sz="2400" dirty="0" err="1"/>
              <a:t>pirate</a:t>
            </a:r>
            <a:r>
              <a:rPr lang="it-IT" sz="2400" dirty="0"/>
              <a:t> o corsare cioè ma inquadrate, per l'occasione, sotto un unico comando strategico; e vi era la presenza francese</a:t>
            </a:r>
            <a:r>
              <a:rPr lang="it-IT" sz="2400" dirty="0" smtClean="0"/>
              <a:t>.</a:t>
            </a:r>
          </a:p>
          <a:p>
            <a:pPr>
              <a:lnSpc>
                <a:spcPct val="80000"/>
              </a:lnSpc>
            </a:pPr>
            <a:r>
              <a:rPr lang="it-IT" sz="2400" dirty="0"/>
              <a:t>Si parla di cinque galere più una nave da trasporto. In realtà sotto il controllo diretto francese erano solo due galere, le altre tre rispondevano a Leone Strozzi, fuoriuscito fiorentino, cavaliere </a:t>
            </a:r>
            <a:r>
              <a:rPr lang="it-IT" sz="2400" dirty="0" smtClean="0"/>
              <a:t>dell’ordine di Malta, </a:t>
            </a:r>
            <a:r>
              <a:rPr lang="it-IT" sz="2400" dirty="0"/>
              <a:t>priore di Capua. Imbarcato sulla francese </a:t>
            </a:r>
            <a:r>
              <a:rPr lang="it-IT" sz="2400" dirty="0" err="1"/>
              <a:t>Réal</a:t>
            </a:r>
            <a:r>
              <a:rPr lang="it-IT" sz="2400" dirty="0"/>
              <a:t> agli ordini dell'Ammiraglio Antoine </a:t>
            </a:r>
            <a:r>
              <a:rPr lang="it-IT" sz="2400" dirty="0" err="1"/>
              <a:t>Escalin</a:t>
            </a:r>
            <a:r>
              <a:rPr lang="it-IT" sz="2400" dirty="0"/>
              <a:t> </a:t>
            </a:r>
            <a:r>
              <a:rPr lang="it-IT" sz="2400" dirty="0" err="1"/>
              <a:t>des</a:t>
            </a:r>
            <a:r>
              <a:rPr lang="it-IT" sz="2400" dirty="0"/>
              <a:t> </a:t>
            </a:r>
            <a:r>
              <a:rPr lang="it-IT" sz="2400" dirty="0" err="1"/>
              <a:t>Aimars</a:t>
            </a:r>
            <a:r>
              <a:rPr lang="it-IT" sz="2400" dirty="0"/>
              <a:t>, signore di </a:t>
            </a:r>
            <a:r>
              <a:rPr lang="it-IT" sz="2400" dirty="0" err="1"/>
              <a:t>Garde</a:t>
            </a:r>
            <a:r>
              <a:rPr lang="it-IT" sz="2400" dirty="0"/>
              <a:t>, detto </a:t>
            </a:r>
            <a:r>
              <a:rPr lang="it-IT" sz="2400" dirty="0" err="1"/>
              <a:t>Poulin</a:t>
            </a:r>
            <a:r>
              <a:rPr lang="it-IT" sz="2400" dirty="0"/>
              <a:t> o </a:t>
            </a:r>
            <a:r>
              <a:rPr lang="it-IT" sz="2400" dirty="0" err="1"/>
              <a:t>Polin</a:t>
            </a:r>
            <a:r>
              <a:rPr lang="it-IT" sz="2400" dirty="0"/>
              <a:t>, vi </a:t>
            </a:r>
            <a:r>
              <a:rPr lang="it-IT" sz="2400" dirty="0" smtClean="0"/>
              <a:t>era anche </a:t>
            </a:r>
            <a:r>
              <a:rPr lang="it-IT" sz="2400" dirty="0" err="1"/>
              <a:t>Hieronimo</a:t>
            </a:r>
            <a:r>
              <a:rPr lang="it-IT" sz="2400" dirty="0"/>
              <a:t> </a:t>
            </a:r>
            <a:r>
              <a:rPr lang="it-IT" sz="2400" dirty="0" err="1"/>
              <a:t>Maurando</a:t>
            </a:r>
            <a:r>
              <a:rPr lang="it-IT" sz="2400" dirty="0"/>
              <a:t> ( Jerome </a:t>
            </a:r>
            <a:r>
              <a:rPr lang="it-IT" sz="2400" dirty="0" err="1"/>
              <a:t>Maurand</a:t>
            </a:r>
            <a:r>
              <a:rPr lang="it-IT" sz="2400" dirty="0"/>
              <a:t>), cappellano della nave, prete di </a:t>
            </a:r>
            <a:r>
              <a:rPr lang="it-IT" sz="2400" dirty="0" err="1"/>
              <a:t>Antiboul</a:t>
            </a:r>
            <a:r>
              <a:rPr lang="it-IT" sz="2400" dirty="0"/>
              <a:t> (Antibes) che redasse durante la navigazione ed il sacco di Lipari, un diario manoscritto che è giunto fino a noi.</a:t>
            </a:r>
          </a:p>
        </p:txBody>
      </p:sp>
    </p:spTree>
    <p:extLst>
      <p:ext uri="{BB962C8B-B14F-4D97-AF65-F5344CB8AC3E}">
        <p14:creationId xmlns:p14="http://schemas.microsoft.com/office/powerpoint/2010/main" val="28260026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277813"/>
            <a:ext cx="3898900" cy="1139825"/>
          </a:xfrm>
          <a:solidFill>
            <a:schemeClr val="accent3">
              <a:lumMod val="40000"/>
              <a:lumOff val="60000"/>
            </a:schemeClr>
          </a:solidFill>
        </p:spPr>
        <p:txBody>
          <a:bodyPr>
            <a:noAutofit/>
          </a:bodyPr>
          <a:lstStyle/>
          <a:p>
            <a:r>
              <a:rPr lang="it-IT" sz="2400" dirty="0">
                <a:solidFill>
                  <a:srgbClr val="C00000"/>
                </a:solidFill>
              </a:rPr>
              <a:t>Leone Strozzi, a sinistra. A destra una galea disegnata da </a:t>
            </a:r>
            <a:r>
              <a:rPr lang="it-IT" sz="2400" dirty="0" err="1">
                <a:solidFill>
                  <a:srgbClr val="C00000"/>
                </a:solidFill>
              </a:rPr>
              <a:t>Maurando</a:t>
            </a:r>
            <a:endParaRPr lang="it-IT" sz="2400" dirty="0">
              <a:solidFill>
                <a:srgbClr val="C00000"/>
              </a:solidFill>
            </a:endParaRPr>
          </a:p>
        </p:txBody>
      </p:sp>
      <p:sp>
        <p:nvSpPr>
          <p:cNvPr id="92163" name="Rectangle 3"/>
          <p:cNvSpPr>
            <a:spLocks noGrp="1" noChangeArrowheads="1"/>
          </p:cNvSpPr>
          <p:nvPr>
            <p:ph type="body" idx="1"/>
          </p:nvPr>
        </p:nvSpPr>
        <p:spPr/>
        <p:txBody>
          <a:bodyPr/>
          <a:lstStyle/>
          <a:p>
            <a:endParaRPr lang="it-IT"/>
          </a:p>
        </p:txBody>
      </p:sp>
      <p:pic>
        <p:nvPicPr>
          <p:cNvPr id="92164" name="Picture 4" descr="Nav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0" y="0"/>
            <a:ext cx="454025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92165" name="Picture 5" descr="Leone Strozz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4506913" cy="51577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263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solidFill>
            <a:schemeClr val="accent4">
              <a:lumMod val="60000"/>
              <a:lumOff val="40000"/>
            </a:schemeClr>
          </a:solidFill>
        </p:spPr>
        <p:txBody>
          <a:bodyPr>
            <a:normAutofit/>
          </a:bodyPr>
          <a:lstStyle/>
          <a:p>
            <a:r>
              <a:rPr lang="it-IT" sz="3800" dirty="0" smtClean="0">
                <a:solidFill>
                  <a:srgbClr val="C00000"/>
                </a:solidFill>
              </a:rPr>
              <a:t>I primi scontri e le prime vittime</a:t>
            </a:r>
            <a:endParaRPr lang="it-IT" sz="3800" dirty="0">
              <a:solidFill>
                <a:srgbClr val="C00000"/>
              </a:solidFill>
            </a:endParaRPr>
          </a:p>
        </p:txBody>
      </p:sp>
      <p:sp>
        <p:nvSpPr>
          <p:cNvPr id="16387" name="Rectangle 3"/>
          <p:cNvSpPr>
            <a:spLocks noGrp="1" noChangeArrowheads="1"/>
          </p:cNvSpPr>
          <p:nvPr>
            <p:ph type="body" idx="1"/>
          </p:nvPr>
        </p:nvSpPr>
        <p:spPr>
          <a:solidFill>
            <a:schemeClr val="accent2">
              <a:lumMod val="20000"/>
              <a:lumOff val="80000"/>
            </a:schemeClr>
          </a:solidFill>
        </p:spPr>
        <p:txBody>
          <a:bodyPr>
            <a:normAutofit/>
          </a:bodyPr>
          <a:lstStyle/>
          <a:p>
            <a:pPr>
              <a:lnSpc>
                <a:spcPct val="90000"/>
              </a:lnSpc>
            </a:pPr>
            <a:r>
              <a:rPr lang="it-IT" dirty="0" smtClean="0"/>
              <a:t>Giunta sulle coste italiane la </a:t>
            </a:r>
            <a:r>
              <a:rPr lang="it-IT" dirty="0"/>
              <a:t>flotta colpisce per prima la città di Reggio Calabria </a:t>
            </a:r>
            <a:r>
              <a:rPr lang="it-IT" dirty="0" smtClean="0"/>
              <a:t>quindi compie numerose </a:t>
            </a:r>
            <a:r>
              <a:rPr lang="it-IT" dirty="0"/>
              <a:t>incursioni nei regni di Napoli, di Sardegna, forse della Sicilia, sicuramente della Toscana. </a:t>
            </a:r>
            <a:r>
              <a:rPr lang="it-IT" dirty="0" smtClean="0"/>
              <a:t>Ha un </a:t>
            </a:r>
            <a:r>
              <a:rPr lang="it-IT" dirty="0"/>
              <a:t>primo contatto con le Eolie passando da Stromboli dove </a:t>
            </a:r>
            <a:r>
              <a:rPr lang="it-IT" dirty="0" smtClean="0"/>
              <a:t>rapisce una imbarcazione</a:t>
            </a:r>
            <a:r>
              <a:rPr lang="it-IT" dirty="0"/>
              <a:t>, il cui equipaggio fu in parte </a:t>
            </a:r>
            <a:r>
              <a:rPr lang="it-IT" dirty="0" smtClean="0"/>
              <a:t>trucidato e </a:t>
            </a:r>
            <a:r>
              <a:rPr lang="it-IT" dirty="0"/>
              <a:t>in parte </a:t>
            </a:r>
            <a:r>
              <a:rPr lang="it-IT" dirty="0" smtClean="0"/>
              <a:t>ridotto </a:t>
            </a:r>
            <a:r>
              <a:rPr lang="it-IT" dirty="0"/>
              <a:t>in schiavitù. Non vennero invece toccate le coste dello Stato della Chiesa.</a:t>
            </a:r>
          </a:p>
        </p:txBody>
      </p:sp>
    </p:spTree>
    <p:extLst>
      <p:ext uri="{BB962C8B-B14F-4D97-AF65-F5344CB8AC3E}">
        <p14:creationId xmlns:p14="http://schemas.microsoft.com/office/powerpoint/2010/main" val="11059197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solidFill>
            <a:schemeClr val="accent3">
              <a:lumMod val="60000"/>
              <a:lumOff val="40000"/>
            </a:schemeClr>
          </a:solidFill>
        </p:spPr>
        <p:txBody>
          <a:bodyPr/>
          <a:lstStyle/>
          <a:p>
            <a:r>
              <a:rPr lang="it-IT" sz="3200" dirty="0">
                <a:solidFill>
                  <a:srgbClr val="C00000"/>
                </a:solidFill>
              </a:rPr>
              <a:t>Disegno della città di Reggio Calabria </a:t>
            </a:r>
            <a:r>
              <a:rPr lang="it-IT" sz="3200" dirty="0" err="1">
                <a:solidFill>
                  <a:srgbClr val="C00000"/>
                </a:solidFill>
              </a:rPr>
              <a:t>traccito</a:t>
            </a:r>
            <a:r>
              <a:rPr lang="it-IT" sz="3200" dirty="0">
                <a:solidFill>
                  <a:srgbClr val="C00000"/>
                </a:solidFill>
              </a:rPr>
              <a:t> da </a:t>
            </a:r>
            <a:r>
              <a:rPr lang="it-IT" sz="3200" dirty="0" err="1">
                <a:solidFill>
                  <a:srgbClr val="C00000"/>
                </a:solidFill>
              </a:rPr>
              <a:t>Maurando</a:t>
            </a:r>
            <a:r>
              <a:rPr lang="it-IT" sz="3200" dirty="0">
                <a:solidFill>
                  <a:srgbClr val="C00000"/>
                </a:solidFill>
              </a:rPr>
              <a:t> prima </a:t>
            </a:r>
            <a:r>
              <a:rPr lang="it-IT" sz="3200" dirty="0" err="1">
                <a:solidFill>
                  <a:srgbClr val="C00000"/>
                </a:solidFill>
              </a:rPr>
              <a:t>dell</a:t>
            </a:r>
            <a:r>
              <a:rPr lang="ja-JP" altLang="it-IT" sz="3200" dirty="0">
                <a:solidFill>
                  <a:srgbClr val="C00000"/>
                </a:solidFill>
                <a:latin typeface="Arial"/>
              </a:rPr>
              <a:t>’</a:t>
            </a:r>
            <a:r>
              <a:rPr lang="it-IT" sz="3200" dirty="0">
                <a:solidFill>
                  <a:srgbClr val="C00000"/>
                </a:solidFill>
              </a:rPr>
              <a:t>attacco</a:t>
            </a:r>
          </a:p>
        </p:txBody>
      </p:sp>
      <p:sp>
        <p:nvSpPr>
          <p:cNvPr id="93187" name="Rectangle 3"/>
          <p:cNvSpPr>
            <a:spLocks noGrp="1" noChangeArrowheads="1"/>
          </p:cNvSpPr>
          <p:nvPr>
            <p:ph type="body" idx="1"/>
          </p:nvPr>
        </p:nvSpPr>
        <p:spPr/>
        <p:txBody>
          <a:bodyPr/>
          <a:lstStyle/>
          <a:p>
            <a:endParaRPr lang="it-IT"/>
          </a:p>
        </p:txBody>
      </p:sp>
      <p:pic>
        <p:nvPicPr>
          <p:cNvPr id="93188" name="Picture 4" descr="Reggio Calabri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700213"/>
            <a:ext cx="9072562" cy="438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24890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solidFill>
            <a:schemeClr val="accent4">
              <a:lumMod val="60000"/>
              <a:lumOff val="40000"/>
            </a:schemeClr>
          </a:solidFill>
        </p:spPr>
        <p:txBody>
          <a:bodyPr>
            <a:normAutofit fontScale="90000"/>
          </a:bodyPr>
          <a:lstStyle/>
          <a:p>
            <a:r>
              <a:rPr lang="it-IT" sz="3800" dirty="0">
                <a:solidFill>
                  <a:srgbClr val="C00000"/>
                </a:solidFill>
              </a:rPr>
              <a:t>Il viaggio di ritorno parte </a:t>
            </a:r>
            <a:br>
              <a:rPr lang="it-IT" sz="3800" dirty="0">
                <a:solidFill>
                  <a:srgbClr val="C00000"/>
                </a:solidFill>
              </a:rPr>
            </a:br>
            <a:r>
              <a:rPr lang="it-IT" sz="3800" dirty="0" err="1">
                <a:solidFill>
                  <a:srgbClr val="C00000"/>
                </a:solidFill>
              </a:rPr>
              <a:t>dall</a:t>
            </a:r>
            <a:r>
              <a:rPr lang="ja-JP" altLang="it-IT" sz="3800" dirty="0">
                <a:solidFill>
                  <a:srgbClr val="C00000"/>
                </a:solidFill>
                <a:latin typeface="Arial"/>
              </a:rPr>
              <a:t>’</a:t>
            </a:r>
            <a:r>
              <a:rPr lang="it-IT" sz="3800" dirty="0">
                <a:solidFill>
                  <a:srgbClr val="C00000"/>
                </a:solidFill>
              </a:rPr>
              <a:t>isola di  St. </a:t>
            </a:r>
            <a:r>
              <a:rPr lang="it-IT" sz="3800" dirty="0" err="1">
                <a:solidFill>
                  <a:srgbClr val="C00000"/>
                </a:solidFill>
              </a:rPr>
              <a:t>Marguerite</a:t>
            </a:r>
            <a:endParaRPr lang="it-IT" sz="3800" dirty="0">
              <a:solidFill>
                <a:srgbClr val="C00000"/>
              </a:solidFill>
            </a:endParaRPr>
          </a:p>
        </p:txBody>
      </p:sp>
      <p:sp>
        <p:nvSpPr>
          <p:cNvPr id="19459" name="Rectangle 3"/>
          <p:cNvSpPr>
            <a:spLocks noGrp="1" noChangeArrowheads="1"/>
          </p:cNvSpPr>
          <p:nvPr>
            <p:ph type="body" idx="1"/>
          </p:nvPr>
        </p:nvSpPr>
        <p:spPr>
          <a:xfrm>
            <a:off x="457200" y="1600200"/>
            <a:ext cx="8229600" cy="4781128"/>
          </a:xfrm>
          <a:solidFill>
            <a:schemeClr val="accent3">
              <a:lumMod val="20000"/>
              <a:lumOff val="80000"/>
            </a:schemeClr>
          </a:solidFill>
        </p:spPr>
        <p:txBody>
          <a:bodyPr>
            <a:normAutofit lnSpcReduction="10000"/>
          </a:bodyPr>
          <a:lstStyle/>
          <a:p>
            <a:pPr>
              <a:lnSpc>
                <a:spcPct val="90000"/>
              </a:lnSpc>
            </a:pPr>
            <a:r>
              <a:rPr lang="it-IT" sz="2800" dirty="0" smtClean="0"/>
              <a:t>La flotta sverna a Tolone. La navigazione riprese </a:t>
            </a:r>
            <a:r>
              <a:rPr lang="it-IT" sz="2800" dirty="0"/>
              <a:t>il 24 maggio 1544 </a:t>
            </a:r>
            <a:r>
              <a:rPr lang="it-IT" sz="2800" dirty="0" err="1"/>
              <a:t>dll'Isola</a:t>
            </a:r>
            <a:r>
              <a:rPr lang="it-IT" sz="2800" dirty="0"/>
              <a:t> di St. </a:t>
            </a:r>
            <a:r>
              <a:rPr lang="it-IT" sz="2800" dirty="0" err="1"/>
              <a:t>Marguerite</a:t>
            </a:r>
            <a:r>
              <a:rPr lang="it-IT" sz="2800" dirty="0"/>
              <a:t> di fronte a Cannes, e Francesco I dovette sborsare per convincere </a:t>
            </a:r>
            <a:r>
              <a:rPr lang="it-IT" sz="2800" dirty="0" err="1"/>
              <a:t>Ariadeno</a:t>
            </a:r>
            <a:r>
              <a:rPr lang="it-IT" sz="2800" dirty="0"/>
              <a:t> </a:t>
            </a:r>
            <a:r>
              <a:rPr lang="it-IT" sz="2800" dirty="0" smtClean="0"/>
              <a:t> a non compiere altri guasti( dopo la distruzione di Nizza), 800 </a:t>
            </a:r>
            <a:r>
              <a:rPr lang="it-IT" sz="2800" dirty="0"/>
              <a:t>mila scudi oltre ai viveri che i francesi avevano dovuto fornire durante la permanenza a Tolone.</a:t>
            </a:r>
          </a:p>
          <a:p>
            <a:pPr>
              <a:lnSpc>
                <a:spcPct val="90000"/>
              </a:lnSpc>
            </a:pPr>
            <a:r>
              <a:rPr lang="it-IT" sz="2800" dirty="0"/>
              <a:t>Il viaggio dall'isola di St. </a:t>
            </a:r>
            <a:r>
              <a:rPr lang="it-IT" sz="2800" dirty="0" err="1"/>
              <a:t>Marguerite</a:t>
            </a:r>
            <a:r>
              <a:rPr lang="it-IT" sz="2800" dirty="0"/>
              <a:t> allo stretto di Messina durò 54 giorni durante i quali si susseguono continui attacchi a città, paesi, castelli, isole con distruzioni, incendi, eccidi, </a:t>
            </a:r>
            <a:r>
              <a:rPr lang="it-IT" sz="2800" dirty="0" smtClean="0"/>
              <a:t>cattura </a:t>
            </a:r>
            <a:r>
              <a:rPr lang="it-IT" sz="2800" dirty="0"/>
              <a:t>di schiavi e </a:t>
            </a:r>
            <a:r>
              <a:rPr lang="it-IT" sz="2800" dirty="0" smtClean="0"/>
              <a:t>accumulo di bottino</a:t>
            </a:r>
            <a:r>
              <a:rPr lang="it-IT" sz="2800" dirty="0"/>
              <a:t>.</a:t>
            </a:r>
          </a:p>
        </p:txBody>
      </p:sp>
    </p:spTree>
    <p:extLst>
      <p:ext uri="{BB962C8B-B14F-4D97-AF65-F5344CB8AC3E}">
        <p14:creationId xmlns:p14="http://schemas.microsoft.com/office/powerpoint/2010/main" val="2784069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40000"/>
              <a:lumOff val="60000"/>
            </a:schemeClr>
          </a:solidFill>
        </p:spPr>
        <p:txBody>
          <a:bodyPr/>
          <a:lstStyle/>
          <a:p>
            <a:r>
              <a:rPr lang="it-IT" dirty="0" smtClean="0">
                <a:solidFill>
                  <a:srgbClr val="C00000"/>
                </a:solidFill>
              </a:rPr>
              <a:t>Le «</a:t>
            </a:r>
            <a:r>
              <a:rPr lang="it-IT" dirty="0" err="1" smtClean="0">
                <a:solidFill>
                  <a:srgbClr val="C00000"/>
                </a:solidFill>
              </a:rPr>
              <a:t>ruine</a:t>
            </a:r>
            <a:r>
              <a:rPr lang="it-IT" dirty="0" smtClean="0">
                <a:solidFill>
                  <a:srgbClr val="C00000"/>
                </a:solidFill>
              </a:rPr>
              <a:t>» nella storia delle Eolie</a:t>
            </a:r>
            <a:endParaRPr lang="it-IT" dirty="0">
              <a:solidFill>
                <a:srgbClr val="C00000"/>
              </a:solidFill>
            </a:endParaRPr>
          </a:p>
        </p:txBody>
      </p:sp>
      <p:sp>
        <p:nvSpPr>
          <p:cNvPr id="3" name="Segnaposto contenuto 2"/>
          <p:cNvSpPr>
            <a:spLocks noGrp="1"/>
          </p:cNvSpPr>
          <p:nvPr>
            <p:ph idx="1"/>
          </p:nvPr>
        </p:nvSpPr>
        <p:spPr>
          <a:solidFill>
            <a:schemeClr val="accent2">
              <a:lumMod val="20000"/>
              <a:lumOff val="80000"/>
            </a:schemeClr>
          </a:solidFill>
        </p:spPr>
        <p:txBody>
          <a:bodyPr>
            <a:normAutofit fontScale="92500" lnSpcReduction="20000"/>
          </a:bodyPr>
          <a:lstStyle/>
          <a:p>
            <a:r>
              <a:rPr lang="it-IT" dirty="0" smtClean="0"/>
              <a:t>Il termine «ruina» nella storia delle Eolie richiama una distruzione che </a:t>
            </a:r>
            <a:r>
              <a:rPr lang="it-IT" dirty="0"/>
              <a:t>c</a:t>
            </a:r>
            <a:r>
              <a:rPr lang="it-IT" dirty="0" smtClean="0"/>
              <a:t>rea una cesura con il passato dal punto di vista culturale e spesso anche della popolazione.</a:t>
            </a:r>
          </a:p>
          <a:p>
            <a:r>
              <a:rPr lang="it-IT" dirty="0" smtClean="0"/>
              <a:t>La «ruina» </a:t>
            </a:r>
            <a:r>
              <a:rPr lang="it-IT" dirty="0"/>
              <a:t>ad opera di </a:t>
            </a:r>
            <a:r>
              <a:rPr lang="it-IT" dirty="0" err="1"/>
              <a:t>Ariadeno</a:t>
            </a:r>
            <a:r>
              <a:rPr lang="it-IT" dirty="0"/>
              <a:t> il Barbarossa fu la terza grande distruzione e devastazione che Lipari subì in epoca </a:t>
            </a:r>
            <a:r>
              <a:rPr lang="it-IT" dirty="0" smtClean="0"/>
              <a:t>storica</a:t>
            </a:r>
            <a:r>
              <a:rPr lang="it-IT" dirty="0"/>
              <a:t>:</a:t>
            </a:r>
          </a:p>
          <a:p>
            <a:r>
              <a:rPr lang="it-IT" dirty="0" smtClean="0"/>
              <a:t>la </a:t>
            </a:r>
            <a:r>
              <a:rPr lang="it-IT" dirty="0"/>
              <a:t>prima fu quella dei romani del 252 a.C., </a:t>
            </a:r>
            <a:endParaRPr lang="it-IT" dirty="0" smtClean="0"/>
          </a:p>
          <a:p>
            <a:r>
              <a:rPr lang="it-IT" dirty="0" smtClean="0"/>
              <a:t>la </a:t>
            </a:r>
            <a:r>
              <a:rPr lang="it-IT" dirty="0"/>
              <a:t>seconda quella degli arabi nell’838 d. C. </a:t>
            </a:r>
            <a:r>
              <a:rPr lang="it-IT" dirty="0" smtClean="0"/>
              <a:t> </a:t>
            </a:r>
          </a:p>
          <a:p>
            <a:r>
              <a:rPr lang="it-IT" dirty="0" smtClean="0"/>
              <a:t>la </a:t>
            </a:r>
            <a:r>
              <a:rPr lang="it-IT" dirty="0"/>
              <a:t>terza quella del Barbarossa del </a:t>
            </a:r>
            <a:r>
              <a:rPr lang="it-IT" dirty="0" smtClean="0"/>
              <a:t>1544.</a:t>
            </a:r>
            <a:endParaRPr lang="it-IT" dirty="0"/>
          </a:p>
          <a:p>
            <a:endParaRPr lang="it-IT" dirty="0"/>
          </a:p>
        </p:txBody>
      </p:sp>
    </p:spTree>
    <p:extLst>
      <p:ext uri="{BB962C8B-B14F-4D97-AF65-F5344CB8AC3E}">
        <p14:creationId xmlns:p14="http://schemas.microsoft.com/office/powerpoint/2010/main" val="2672943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62" name="Rectangle 6"/>
          <p:cNvSpPr>
            <a:spLocks noGrp="1" noChangeArrowheads="1"/>
          </p:cNvSpPr>
          <p:nvPr>
            <p:ph type="title"/>
          </p:nvPr>
        </p:nvSpPr>
        <p:spPr>
          <a:solidFill>
            <a:schemeClr val="accent4">
              <a:lumMod val="40000"/>
              <a:lumOff val="60000"/>
            </a:schemeClr>
          </a:solidFill>
        </p:spPr>
        <p:txBody>
          <a:bodyPr>
            <a:normAutofit fontScale="90000"/>
          </a:bodyPr>
          <a:lstStyle/>
          <a:p>
            <a:r>
              <a:rPr lang="it-IT" sz="3800" dirty="0">
                <a:solidFill>
                  <a:srgbClr val="C00000"/>
                </a:solidFill>
              </a:rPr>
              <a:t>L</a:t>
            </a:r>
            <a:r>
              <a:rPr lang="ja-JP" altLang="it-IT" sz="3800" dirty="0">
                <a:solidFill>
                  <a:srgbClr val="C00000"/>
                </a:solidFill>
                <a:latin typeface="Arial"/>
              </a:rPr>
              <a:t>’</a:t>
            </a:r>
            <a:r>
              <a:rPr lang="it-IT" sz="3800" dirty="0">
                <a:solidFill>
                  <a:srgbClr val="C00000"/>
                </a:solidFill>
              </a:rPr>
              <a:t>isola di St. </a:t>
            </a:r>
            <a:r>
              <a:rPr lang="it-IT" sz="3800" dirty="0" err="1">
                <a:solidFill>
                  <a:srgbClr val="C00000"/>
                </a:solidFill>
              </a:rPr>
              <a:t>Marguerite</a:t>
            </a:r>
            <a:r>
              <a:rPr lang="it-IT" sz="3800" dirty="0">
                <a:solidFill>
                  <a:srgbClr val="C00000"/>
                </a:solidFill>
              </a:rPr>
              <a:t> dalla quale il Barbarossa ripartì per attaccare Lipari</a:t>
            </a:r>
          </a:p>
        </p:txBody>
      </p:sp>
      <p:pic>
        <p:nvPicPr>
          <p:cNvPr id="96260" name="Picture 4" descr="iIsola di 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0200" y="2205038"/>
            <a:ext cx="4664075" cy="3502025"/>
          </a:xfrm>
          <a:prstGeom prst="rect">
            <a:avLst/>
          </a:prstGeom>
          <a:noFill/>
          <a:extLst>
            <a:ext uri="{909E8E84-426E-40DD-AFC4-6F175D3DCCD1}">
              <a14:hiddenFill xmlns:a14="http://schemas.microsoft.com/office/drawing/2010/main">
                <a:solidFill>
                  <a:srgbClr val="FFFFFF"/>
                </a:solidFill>
              </a14:hiddenFill>
            </a:ext>
          </a:extLst>
        </p:spPr>
      </p:pic>
      <p:pic>
        <p:nvPicPr>
          <p:cNvPr id="96261" name="Picture 5" descr="Isola di 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89138"/>
            <a:ext cx="3810000" cy="3667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5592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60000"/>
              <a:lumOff val="40000"/>
            </a:schemeClr>
          </a:solidFill>
        </p:spPr>
        <p:txBody>
          <a:bodyPr>
            <a:normAutofit fontScale="90000"/>
          </a:bodyPr>
          <a:lstStyle/>
          <a:p>
            <a:r>
              <a:rPr lang="it-IT" dirty="0" smtClean="0">
                <a:solidFill>
                  <a:srgbClr val="C00000"/>
                </a:solidFill>
              </a:rPr>
              <a:t>La strategia di Francesco e Solimano</a:t>
            </a:r>
            <a:endParaRPr lang="it-IT" dirty="0">
              <a:solidFill>
                <a:srgbClr val="C00000"/>
              </a:solidFill>
            </a:endParaRPr>
          </a:p>
        </p:txBody>
      </p:sp>
      <p:sp>
        <p:nvSpPr>
          <p:cNvPr id="3" name="Segnaposto contenuto 2"/>
          <p:cNvSpPr>
            <a:spLocks noGrp="1"/>
          </p:cNvSpPr>
          <p:nvPr>
            <p:ph idx="1"/>
          </p:nvPr>
        </p:nvSpPr>
        <p:spPr>
          <a:solidFill>
            <a:schemeClr val="accent2">
              <a:lumMod val="20000"/>
              <a:lumOff val="80000"/>
            </a:schemeClr>
          </a:solidFill>
        </p:spPr>
        <p:txBody>
          <a:bodyPr>
            <a:normAutofit fontScale="77500" lnSpcReduction="20000"/>
          </a:bodyPr>
          <a:lstStyle/>
          <a:p>
            <a:r>
              <a:rPr lang="it-IT" altLang="it-IT" dirty="0" smtClean="0"/>
              <a:t>Sarebbe </a:t>
            </a:r>
            <a:r>
              <a:rPr lang="it-IT" altLang="it-IT" dirty="0"/>
              <a:t>un errore pensare che questi </a:t>
            </a:r>
            <a:r>
              <a:rPr lang="it-IT" altLang="it-IT" dirty="0" smtClean="0"/>
              <a:t>assalti fossero frutto di aggressioni istintive </a:t>
            </a:r>
            <a:r>
              <a:rPr lang="it-IT" altLang="it-IT" dirty="0"/>
              <a:t>e senza freni. </a:t>
            </a:r>
            <a:r>
              <a:rPr lang="it-IT" altLang="it-IT" dirty="0" smtClean="0"/>
              <a:t>Loro </a:t>
            </a:r>
            <a:r>
              <a:rPr lang="it-IT" altLang="it-IT" dirty="0"/>
              <a:t>scopo </a:t>
            </a:r>
            <a:r>
              <a:rPr lang="it-IT" altLang="it-IT" dirty="0" smtClean="0"/>
              <a:t> era quello </a:t>
            </a:r>
            <a:r>
              <a:rPr lang="it-IT" altLang="it-IT" dirty="0"/>
              <a:t>di mettere in stato d'allarme le città, i porti e le isole dell'impero spagnolo nel Mediterraneo costringendo l'apparato spagnolo a mobilitarsi sulla difensiva e a frantumare le sue forze fra i vari obiettivi non avendo tempo e forze per pensare ad un attacco risolutivo al regno di Francia. </a:t>
            </a:r>
            <a:endParaRPr lang="it-IT" altLang="it-IT" dirty="0" smtClean="0"/>
          </a:p>
          <a:p>
            <a:r>
              <a:rPr lang="it-IT" altLang="it-IT" dirty="0" smtClean="0"/>
              <a:t>Inoltre </a:t>
            </a:r>
            <a:r>
              <a:rPr lang="it-IT" altLang="it-IT" dirty="0"/>
              <a:t>tutti questi attacchi e scontri obbligavano gli spagnoli a continui esborsi di denari per le ricostruzioni delle difese incidendo negativamente sul già disastrato bilancio. Non era negli obiettivi dei due alleati una loro espansione territoriale che li avrebbe messi in competizione e presto in </a:t>
            </a:r>
            <a:r>
              <a:rPr lang="it-IT" altLang="it-IT" dirty="0" smtClean="0"/>
              <a:t>conflitto.</a:t>
            </a:r>
            <a:endParaRPr lang="it-IT" dirty="0"/>
          </a:p>
        </p:txBody>
      </p:sp>
    </p:spTree>
    <p:extLst>
      <p:ext uri="{BB962C8B-B14F-4D97-AF65-F5344CB8AC3E}">
        <p14:creationId xmlns:p14="http://schemas.microsoft.com/office/powerpoint/2010/main" val="32315907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solidFill>
            <a:schemeClr val="accent3">
              <a:lumMod val="60000"/>
              <a:lumOff val="40000"/>
            </a:schemeClr>
          </a:solidFill>
        </p:spPr>
        <p:txBody>
          <a:bodyPr>
            <a:normAutofit/>
          </a:bodyPr>
          <a:lstStyle/>
          <a:p>
            <a:r>
              <a:rPr lang="it-IT" sz="3800" dirty="0" smtClean="0">
                <a:solidFill>
                  <a:srgbClr val="C00000"/>
                </a:solidFill>
              </a:rPr>
              <a:t>Perché Lipari fra gli obiettivi ?</a:t>
            </a:r>
            <a:endParaRPr lang="it-IT" sz="3800" dirty="0">
              <a:solidFill>
                <a:srgbClr val="C00000"/>
              </a:solidFill>
            </a:endParaRPr>
          </a:p>
        </p:txBody>
      </p:sp>
      <p:sp>
        <p:nvSpPr>
          <p:cNvPr id="21507" name="Rectangle 3"/>
          <p:cNvSpPr>
            <a:spLocks noGrp="1" noChangeArrowheads="1"/>
          </p:cNvSpPr>
          <p:nvPr>
            <p:ph type="body" idx="1"/>
          </p:nvPr>
        </p:nvSpPr>
        <p:spPr>
          <a:xfrm>
            <a:off x="457200" y="1600200"/>
            <a:ext cx="8229600" cy="4997450"/>
          </a:xfrm>
          <a:solidFill>
            <a:schemeClr val="accent2">
              <a:lumMod val="20000"/>
              <a:lumOff val="80000"/>
            </a:schemeClr>
          </a:solidFill>
        </p:spPr>
        <p:txBody>
          <a:bodyPr>
            <a:noAutofit/>
          </a:bodyPr>
          <a:lstStyle/>
          <a:p>
            <a:pPr>
              <a:lnSpc>
                <a:spcPct val="90000"/>
              </a:lnSpc>
            </a:pPr>
            <a:r>
              <a:rPr lang="it-IT" dirty="0"/>
              <a:t>La Spagna dovette decidere, per evitare un disastro economico e finanziario ancora più </a:t>
            </a:r>
            <a:r>
              <a:rPr lang="it-IT" dirty="0" smtClean="0"/>
              <a:t>ampio </a:t>
            </a:r>
            <a:r>
              <a:rPr lang="it-IT" dirty="0"/>
              <a:t>di sacrificare alcune città e alcune isole non essenziali alla strategia della difesa. Fra queste ci fu </a:t>
            </a:r>
            <a:r>
              <a:rPr lang="it-IT" dirty="0" smtClean="0"/>
              <a:t>Lipari che fu abbandonata al suo destino.</a:t>
            </a:r>
            <a:endParaRPr lang="it-IT" dirty="0"/>
          </a:p>
          <a:p>
            <a:pPr>
              <a:lnSpc>
                <a:spcPct val="90000"/>
              </a:lnSpc>
            </a:pPr>
            <a:r>
              <a:rPr lang="it-IT" dirty="0" smtClean="0"/>
              <a:t>Pare che fra gli obiettivi prestabiliti della flotta ci fosse inizialmente Malta e non Lipari. Ci fu una correzione? I </a:t>
            </a:r>
            <a:r>
              <a:rPr lang="it-IT" dirty="0"/>
              <a:t>documenti maltesi e fiorentini indicano con chiarezza questa ipotesi.</a:t>
            </a:r>
          </a:p>
        </p:txBody>
      </p:sp>
    </p:spTree>
    <p:extLst>
      <p:ext uri="{BB962C8B-B14F-4D97-AF65-F5344CB8AC3E}">
        <p14:creationId xmlns:p14="http://schemas.microsoft.com/office/powerpoint/2010/main" val="986562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8" name="Picture 4" descr="Arcipelago maltes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3375"/>
            <a:ext cx="3168650" cy="3455988"/>
          </a:xfrm>
          <a:prstGeom prst="rect">
            <a:avLst/>
          </a:prstGeom>
          <a:noFill/>
          <a:extLst>
            <a:ext uri="{909E8E84-426E-40DD-AFC4-6F175D3DCCD1}">
              <a14:hiddenFill xmlns:a14="http://schemas.microsoft.com/office/drawing/2010/main">
                <a:solidFill>
                  <a:srgbClr val="FFFFFF"/>
                </a:solidFill>
              </a14:hiddenFill>
            </a:ext>
          </a:extLst>
        </p:spPr>
      </p:pic>
      <p:pic>
        <p:nvPicPr>
          <p:cNvPr id="98309" name="Picture 5" descr="Malta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2500" y="0"/>
            <a:ext cx="5183188" cy="3878263"/>
          </a:xfrm>
          <a:prstGeom prst="rect">
            <a:avLst/>
          </a:prstGeom>
          <a:noFill/>
          <a:extLst>
            <a:ext uri="{909E8E84-426E-40DD-AFC4-6F175D3DCCD1}">
              <a14:hiddenFill xmlns:a14="http://schemas.microsoft.com/office/drawing/2010/main">
                <a:solidFill>
                  <a:srgbClr val="FFFFFF"/>
                </a:solidFill>
              </a14:hiddenFill>
            </a:ext>
          </a:extLst>
        </p:spPr>
      </p:pic>
      <p:pic>
        <p:nvPicPr>
          <p:cNvPr id="98310" name="Picture 6" descr="Malta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87900" y="4002088"/>
            <a:ext cx="3816350" cy="2855912"/>
          </a:xfrm>
          <a:prstGeom prst="rect">
            <a:avLst/>
          </a:prstGeom>
          <a:noFill/>
          <a:extLst>
            <a:ext uri="{909E8E84-426E-40DD-AFC4-6F175D3DCCD1}">
              <a14:hiddenFill xmlns:a14="http://schemas.microsoft.com/office/drawing/2010/main">
                <a:solidFill>
                  <a:srgbClr val="FFFFFF"/>
                </a:solidFill>
              </a14:hiddenFill>
            </a:ext>
          </a:extLst>
        </p:spPr>
      </p:pic>
      <p:sp>
        <p:nvSpPr>
          <p:cNvPr id="98311" name="Text Box 7"/>
          <p:cNvSpPr txBox="1">
            <a:spLocks noChangeArrowheads="1"/>
          </p:cNvSpPr>
          <p:nvPr/>
        </p:nvSpPr>
        <p:spPr bwMode="auto">
          <a:xfrm>
            <a:off x="395288" y="4221163"/>
            <a:ext cx="3529012" cy="2227262"/>
          </a:xfrm>
          <a:prstGeom prst="rect">
            <a:avLst/>
          </a:prstGeom>
          <a:solidFill>
            <a:schemeClr val="accent3">
              <a:lumMod val="40000"/>
              <a:lumOff val="60000"/>
            </a:schemeClr>
          </a:solidFill>
          <a:ln>
            <a:noFill/>
          </a:ln>
          <a:effectLst/>
          <a:extLst/>
        </p:spPr>
        <p:txBody>
          <a:bodyPr>
            <a:spAutoFit/>
          </a:bodyPr>
          <a:lstStyle/>
          <a:p>
            <a:r>
              <a:rPr lang="it-IT" sz="2800" dirty="0">
                <a:solidFill>
                  <a:srgbClr val="C00000"/>
                </a:solidFill>
              </a:rPr>
              <a:t>Malta, </a:t>
            </a:r>
            <a:r>
              <a:rPr lang="it-IT" sz="2800" dirty="0" smtClean="0">
                <a:solidFill>
                  <a:srgbClr val="C00000"/>
                </a:solidFill>
              </a:rPr>
              <a:t> </a:t>
            </a:r>
            <a:r>
              <a:rPr lang="it-IT" sz="2800" dirty="0">
                <a:solidFill>
                  <a:srgbClr val="C00000"/>
                </a:solidFill>
              </a:rPr>
              <a:t>fu salvata dai cavalieri di San Giovanni offrendo Lipari come agnello sacrificale</a:t>
            </a:r>
          </a:p>
        </p:txBody>
      </p:sp>
    </p:spTree>
    <p:extLst>
      <p:ext uri="{BB962C8B-B14F-4D97-AF65-F5344CB8AC3E}">
        <p14:creationId xmlns:p14="http://schemas.microsoft.com/office/powerpoint/2010/main" val="34547936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solidFill>
            <a:schemeClr val="accent4">
              <a:lumMod val="60000"/>
              <a:lumOff val="40000"/>
            </a:schemeClr>
          </a:solidFill>
        </p:spPr>
        <p:txBody>
          <a:bodyPr>
            <a:normAutofit fontScale="90000"/>
          </a:bodyPr>
          <a:lstStyle/>
          <a:p>
            <a:r>
              <a:rPr lang="it-IT" dirty="0" smtClean="0">
                <a:solidFill>
                  <a:srgbClr val="C00000"/>
                </a:solidFill>
              </a:rPr>
              <a:t>Malta salvata dai cavalieri </a:t>
            </a:r>
            <a:br>
              <a:rPr lang="it-IT" dirty="0" smtClean="0">
                <a:solidFill>
                  <a:srgbClr val="C00000"/>
                </a:solidFill>
              </a:rPr>
            </a:br>
            <a:r>
              <a:rPr lang="it-IT" dirty="0" smtClean="0">
                <a:solidFill>
                  <a:srgbClr val="C00000"/>
                </a:solidFill>
              </a:rPr>
              <a:t>di San Giovanni?</a:t>
            </a:r>
            <a:endParaRPr lang="it-IT" dirty="0">
              <a:solidFill>
                <a:srgbClr val="C00000"/>
              </a:solidFill>
            </a:endParaRPr>
          </a:p>
        </p:txBody>
      </p:sp>
      <p:sp>
        <p:nvSpPr>
          <p:cNvPr id="22531" name="Rectangle 3"/>
          <p:cNvSpPr>
            <a:spLocks noGrp="1" noChangeArrowheads="1"/>
          </p:cNvSpPr>
          <p:nvPr>
            <p:ph type="body" idx="1"/>
          </p:nvPr>
        </p:nvSpPr>
        <p:spPr>
          <a:solidFill>
            <a:schemeClr val="accent3">
              <a:lumMod val="20000"/>
              <a:lumOff val="80000"/>
            </a:schemeClr>
          </a:solidFill>
        </p:spPr>
        <p:txBody>
          <a:bodyPr/>
          <a:lstStyle/>
          <a:p>
            <a:pPr>
              <a:lnSpc>
                <a:spcPct val="90000"/>
              </a:lnSpc>
            </a:pPr>
            <a:r>
              <a:rPr lang="it-IT" dirty="0"/>
              <a:t>La preoccupazione d'un eventuale attacco a Malta fu anzitutto di Leone Strozzi, vice comandante della quadra navale francese, che, a tal proposito </a:t>
            </a:r>
            <a:r>
              <a:rPr lang="it-IT" dirty="0" smtClean="0"/>
              <a:t>mise sull’avviso il </a:t>
            </a:r>
            <a:r>
              <a:rPr lang="it-IT" dirty="0"/>
              <a:t>gran Maestro dell'ordine gerosolimitano dei cavalieri di San Giovanni, cui lui stesso apparteneva, e che era sovrano dell'isola di Malta</a:t>
            </a:r>
            <a:r>
              <a:rPr lang="it-IT" dirty="0" smtClean="0"/>
              <a:t>. Strozzi riesce a convincere il Barbarossa minacciando di abbandonare la flotta con le sue navi e di andare in soccorso di Malta.</a:t>
            </a:r>
            <a:endParaRPr lang="it-IT" dirty="0"/>
          </a:p>
        </p:txBody>
      </p:sp>
    </p:spTree>
    <p:extLst>
      <p:ext uri="{BB962C8B-B14F-4D97-AF65-F5344CB8AC3E}">
        <p14:creationId xmlns:p14="http://schemas.microsoft.com/office/powerpoint/2010/main" val="3428080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solidFill>
            <a:schemeClr val="accent4">
              <a:lumMod val="60000"/>
              <a:lumOff val="40000"/>
            </a:schemeClr>
          </a:solidFill>
        </p:spPr>
        <p:txBody>
          <a:bodyPr>
            <a:normAutofit fontScale="90000"/>
          </a:bodyPr>
          <a:lstStyle/>
          <a:p>
            <a:r>
              <a:rPr lang="it-IT" sz="3800" dirty="0">
                <a:solidFill>
                  <a:srgbClr val="C00000"/>
                </a:solidFill>
              </a:rPr>
              <a:t>La documentazione sui 17 giorni del calvario di Lipari e dei </a:t>
            </a:r>
            <a:r>
              <a:rPr lang="it-IT" sz="3800" dirty="0" err="1">
                <a:solidFill>
                  <a:srgbClr val="C00000"/>
                </a:solidFill>
              </a:rPr>
              <a:t>Liparoti</a:t>
            </a:r>
            <a:endParaRPr lang="it-IT" sz="3800" dirty="0">
              <a:solidFill>
                <a:srgbClr val="C00000"/>
              </a:solidFill>
            </a:endParaRPr>
          </a:p>
        </p:txBody>
      </p:sp>
      <p:sp>
        <p:nvSpPr>
          <p:cNvPr id="25603" name="Rectangle 3"/>
          <p:cNvSpPr>
            <a:spLocks noGrp="1" noChangeArrowheads="1"/>
          </p:cNvSpPr>
          <p:nvPr>
            <p:ph type="body" idx="1"/>
          </p:nvPr>
        </p:nvSpPr>
        <p:spPr>
          <a:xfrm>
            <a:off x="468313" y="1484785"/>
            <a:ext cx="8229600" cy="5112866"/>
          </a:xfrm>
          <a:solidFill>
            <a:schemeClr val="accent2">
              <a:lumMod val="20000"/>
              <a:lumOff val="80000"/>
            </a:schemeClr>
          </a:solidFill>
        </p:spPr>
        <p:txBody>
          <a:bodyPr>
            <a:normAutofit fontScale="92500" lnSpcReduction="20000"/>
          </a:bodyPr>
          <a:lstStyle/>
          <a:p>
            <a:pPr>
              <a:lnSpc>
                <a:spcPct val="80000"/>
              </a:lnSpc>
            </a:pPr>
            <a:r>
              <a:rPr lang="it-IT" sz="2400" dirty="0"/>
              <a:t>Sugli undici giorni in cui durò l'attacco a </a:t>
            </a:r>
            <a:r>
              <a:rPr lang="it-IT" sz="2400" dirty="0" smtClean="0"/>
              <a:t>Lipari abbiamo </a:t>
            </a:r>
            <a:r>
              <a:rPr lang="it-IT" sz="2400" dirty="0"/>
              <a:t>diverse versioni: </a:t>
            </a:r>
            <a:endParaRPr lang="it-IT" sz="2400" dirty="0" smtClean="0"/>
          </a:p>
          <a:p>
            <a:pPr>
              <a:lnSpc>
                <a:spcPct val="80000"/>
              </a:lnSpc>
            </a:pPr>
            <a:r>
              <a:rPr lang="it-IT" sz="2400" dirty="0" smtClean="0"/>
              <a:t>Innanzitutto la </a:t>
            </a:r>
            <a:r>
              <a:rPr lang="it-IT" sz="2400" dirty="0"/>
              <a:t>versione che ne dà Pietro </a:t>
            </a:r>
            <a:r>
              <a:rPr lang="it-IT" sz="2400" dirty="0" err="1"/>
              <a:t>Campis</a:t>
            </a:r>
            <a:r>
              <a:rPr lang="it-IT" sz="2400" dirty="0"/>
              <a:t> </a:t>
            </a:r>
            <a:r>
              <a:rPr lang="it-IT" sz="2400" dirty="0" smtClean="0"/>
              <a:t>. </a:t>
            </a:r>
            <a:r>
              <a:rPr lang="it-IT" altLang="ja-JP" sz="2400" dirty="0" smtClean="0">
                <a:latin typeface="Arial"/>
              </a:rPr>
              <a:t>L</a:t>
            </a:r>
            <a:r>
              <a:rPr lang="it-IT" sz="2400" dirty="0" smtClean="0"/>
              <a:t>a </a:t>
            </a:r>
            <a:r>
              <a:rPr lang="it-IT" sz="2400" dirty="0"/>
              <a:t>più importante perché </a:t>
            </a:r>
            <a:r>
              <a:rPr lang="it-IT" sz="2400" dirty="0" smtClean="0"/>
              <a:t> - anche se </a:t>
            </a:r>
            <a:r>
              <a:rPr lang="it-IT" sz="2400" dirty="0"/>
              <a:t>scrisse il suo Disegno </a:t>
            </a:r>
            <a:r>
              <a:rPr lang="it-IT" sz="2400" dirty="0" err="1"/>
              <a:t>Historico</a:t>
            </a:r>
            <a:r>
              <a:rPr lang="it-IT" sz="2400" dirty="0"/>
              <a:t> nel </a:t>
            </a:r>
            <a:r>
              <a:rPr lang="it-IT" sz="2400" dirty="0" smtClean="0"/>
              <a:t>1694,- per </a:t>
            </a:r>
            <a:r>
              <a:rPr lang="it-IT" sz="2400" dirty="0"/>
              <a:t>quanto riguarda la storia della “ruina” </a:t>
            </a:r>
            <a:r>
              <a:rPr lang="it-IT" sz="2400" dirty="0" smtClean="0"/>
              <a:t>utilizzò </a:t>
            </a:r>
            <a:r>
              <a:rPr lang="it-IT" sz="2400" dirty="0"/>
              <a:t>“</a:t>
            </a:r>
            <a:r>
              <a:rPr lang="it-IT" sz="2400" i="1" dirty="0"/>
              <a:t>un manoscritto di quei tempi conservato appresso Giovanni </a:t>
            </a:r>
            <a:r>
              <a:rPr lang="it-IT" sz="2400" i="1" dirty="0" smtClean="0"/>
              <a:t>Cesario,  </a:t>
            </a:r>
            <a:r>
              <a:rPr lang="it-IT" sz="2400" i="1" dirty="0"/>
              <a:t>Gentiluomo di essa </a:t>
            </a:r>
            <a:r>
              <a:rPr lang="it-IT" sz="2400" i="1" dirty="0" err="1"/>
              <a:t>città</a:t>
            </a:r>
            <a:r>
              <a:rPr lang="it-IT" sz="2400" dirty="0" err="1"/>
              <a:t>”e</a:t>
            </a:r>
            <a:r>
              <a:rPr lang="it-IT" sz="2400" dirty="0"/>
              <a:t> quindi le informazioni che egli riporta non solo sono di un contemporaneo ma di uno che doveva aver vissuto la tragica vicenda </a:t>
            </a:r>
            <a:r>
              <a:rPr lang="it-IT" sz="2400" dirty="0" smtClean="0"/>
              <a:t>dall’interno</a:t>
            </a:r>
            <a:r>
              <a:rPr lang="it-IT" sz="2400" dirty="0"/>
              <a:t>;</a:t>
            </a:r>
            <a:endParaRPr lang="it-IT" sz="2400" dirty="0" smtClean="0"/>
          </a:p>
          <a:p>
            <a:pPr>
              <a:lnSpc>
                <a:spcPct val="80000"/>
              </a:lnSpc>
            </a:pPr>
            <a:r>
              <a:rPr lang="it-IT" sz="2400" dirty="0"/>
              <a:t>quella di </a:t>
            </a:r>
            <a:r>
              <a:rPr lang="it-IT" sz="2400" dirty="0" err="1"/>
              <a:t>Maurando</a:t>
            </a:r>
            <a:r>
              <a:rPr lang="it-IT" sz="2400" dirty="0"/>
              <a:t> che </a:t>
            </a:r>
            <a:r>
              <a:rPr lang="it-IT" sz="2400" dirty="0" smtClean="0"/>
              <a:t>partecipò </a:t>
            </a:r>
            <a:r>
              <a:rPr lang="it-IT" sz="2400" dirty="0"/>
              <a:t>alla </a:t>
            </a:r>
            <a:r>
              <a:rPr lang="ja-JP" altLang="it-IT" sz="2400" dirty="0">
                <a:latin typeface="Arial"/>
              </a:rPr>
              <a:t>“</a:t>
            </a:r>
            <a:r>
              <a:rPr lang="it-IT" sz="2400" dirty="0"/>
              <a:t>ruina</a:t>
            </a:r>
            <a:r>
              <a:rPr lang="ja-JP" altLang="it-IT" sz="2400" dirty="0">
                <a:latin typeface="Arial"/>
              </a:rPr>
              <a:t>”</a:t>
            </a:r>
            <a:r>
              <a:rPr lang="it-IT" sz="2400" dirty="0"/>
              <a:t> dalla parte di </a:t>
            </a:r>
            <a:r>
              <a:rPr lang="it-IT" sz="2400" dirty="0" err="1" smtClean="0"/>
              <a:t>Ariadeno</a:t>
            </a:r>
            <a:r>
              <a:rPr lang="it-IT" sz="2400" dirty="0" smtClean="0"/>
              <a:t>;</a:t>
            </a:r>
          </a:p>
          <a:p>
            <a:pPr>
              <a:lnSpc>
                <a:spcPct val="80000"/>
              </a:lnSpc>
            </a:pPr>
            <a:r>
              <a:rPr lang="it-IT" sz="2400" dirty="0" smtClean="0"/>
              <a:t>il </a:t>
            </a:r>
            <a:r>
              <a:rPr lang="it-IT" sz="2400" dirty="0"/>
              <a:t>poemetto epico di Giovanni Andrea De Simone composto all'indomani della </a:t>
            </a:r>
            <a:r>
              <a:rPr lang="ja-JP" altLang="it-IT" sz="2400" dirty="0">
                <a:latin typeface="Arial"/>
              </a:rPr>
              <a:t>“</a:t>
            </a:r>
            <a:r>
              <a:rPr lang="it-IT" sz="2400" dirty="0"/>
              <a:t>ruina</a:t>
            </a:r>
            <a:r>
              <a:rPr lang="ja-JP" altLang="it-IT" sz="2400" dirty="0">
                <a:latin typeface="Arial"/>
              </a:rPr>
              <a:t>”</a:t>
            </a:r>
            <a:r>
              <a:rPr lang="it-IT" sz="2400" dirty="0"/>
              <a:t>. </a:t>
            </a:r>
            <a:endParaRPr lang="it-IT" sz="2400" dirty="0" smtClean="0"/>
          </a:p>
          <a:p>
            <a:pPr>
              <a:lnSpc>
                <a:spcPct val="80000"/>
              </a:lnSpc>
            </a:pPr>
            <a:r>
              <a:rPr lang="it-IT" sz="2400" dirty="0" smtClean="0"/>
              <a:t>una </a:t>
            </a:r>
            <a:r>
              <a:rPr lang="ja-JP" altLang="it-IT" sz="2400" dirty="0">
                <a:latin typeface="Arial"/>
              </a:rPr>
              <a:t>“</a:t>
            </a:r>
            <a:r>
              <a:rPr lang="it-IT" sz="2400" dirty="0"/>
              <a:t>Relazione della fondazione del 26° convento dei P.P. Cappuccini che è quello di Lipari</a:t>
            </a:r>
            <a:r>
              <a:rPr lang="ja-JP" altLang="it-IT" sz="2400" dirty="0">
                <a:latin typeface="Arial"/>
              </a:rPr>
              <a:t>”</a:t>
            </a:r>
            <a:r>
              <a:rPr lang="it-IT" sz="2400" dirty="0"/>
              <a:t>, un manoscritto di frate </a:t>
            </a:r>
            <a:r>
              <a:rPr lang="it-IT" sz="2400" dirty="0" err="1"/>
              <a:t>Bonaventura</a:t>
            </a:r>
            <a:r>
              <a:rPr lang="it-IT" sz="2400" dirty="0"/>
              <a:t> da Troina ( del </a:t>
            </a:r>
            <a:r>
              <a:rPr lang="it-IT" sz="2400" dirty="0" smtClean="0"/>
              <a:t>1583?) </a:t>
            </a:r>
            <a:r>
              <a:rPr lang="it-IT" sz="2400" dirty="0"/>
              <a:t>che contiene sui fatti una memoria raccolta sul finire del 600, </a:t>
            </a:r>
            <a:r>
              <a:rPr lang="it-IT" sz="2400" i="1" dirty="0"/>
              <a:t>“per relazione dei suoi antecessori</a:t>
            </a:r>
            <a:r>
              <a:rPr lang="it-IT" sz="2400" i="1" dirty="0" smtClean="0"/>
              <a:t>”.</a:t>
            </a:r>
            <a:r>
              <a:rPr lang="it-IT" sz="2400" dirty="0" smtClean="0"/>
              <a:t> </a:t>
            </a:r>
          </a:p>
          <a:p>
            <a:pPr>
              <a:lnSpc>
                <a:spcPct val="80000"/>
              </a:lnSpc>
            </a:pPr>
            <a:r>
              <a:rPr lang="it-IT" sz="2400" dirty="0"/>
              <a:t>G</a:t>
            </a:r>
            <a:r>
              <a:rPr lang="it-IT" sz="2400" dirty="0" smtClean="0"/>
              <a:t>razie </a:t>
            </a:r>
            <a:r>
              <a:rPr lang="it-IT" sz="2400" dirty="0"/>
              <a:t>a questi documenti è possibile </a:t>
            </a:r>
            <a:r>
              <a:rPr lang="it-IT" sz="2400" dirty="0" smtClean="0"/>
              <a:t>avere un racconto abbastanza puntuale delle vicende.</a:t>
            </a:r>
            <a:endParaRPr lang="it-IT" sz="2400" dirty="0"/>
          </a:p>
          <a:p>
            <a:pPr>
              <a:lnSpc>
                <a:spcPct val="80000"/>
              </a:lnSpc>
              <a:buFont typeface="Wingdings" charset="0"/>
              <a:buNone/>
            </a:pPr>
            <a:r>
              <a:rPr lang="it-IT" sz="2400" dirty="0"/>
              <a:t/>
            </a:r>
            <a:br>
              <a:rPr lang="it-IT" sz="2400" dirty="0"/>
            </a:br>
            <a:endParaRPr lang="it-IT" sz="2400" dirty="0"/>
          </a:p>
        </p:txBody>
      </p:sp>
    </p:spTree>
    <p:extLst>
      <p:ext uri="{BB962C8B-B14F-4D97-AF65-F5344CB8AC3E}">
        <p14:creationId xmlns:p14="http://schemas.microsoft.com/office/powerpoint/2010/main" val="29292454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82" name="Rectangle 6"/>
          <p:cNvSpPr>
            <a:spLocks noGrp="1" noChangeArrowheads="1"/>
          </p:cNvSpPr>
          <p:nvPr>
            <p:ph type="title"/>
          </p:nvPr>
        </p:nvSpPr>
        <p:spPr>
          <a:xfrm>
            <a:off x="5076825" y="277813"/>
            <a:ext cx="3887788" cy="630237"/>
          </a:xfrm>
          <a:solidFill>
            <a:schemeClr val="accent4">
              <a:lumMod val="40000"/>
              <a:lumOff val="60000"/>
            </a:schemeClr>
          </a:solidFill>
        </p:spPr>
        <p:txBody>
          <a:bodyPr>
            <a:normAutofit fontScale="90000"/>
          </a:bodyPr>
          <a:lstStyle/>
          <a:p>
            <a:r>
              <a:rPr lang="it-IT" sz="2000" dirty="0">
                <a:solidFill>
                  <a:srgbClr val="C00000"/>
                </a:solidFill>
              </a:rPr>
              <a:t>I due libri del </a:t>
            </a:r>
            <a:r>
              <a:rPr lang="it-IT" sz="2000" dirty="0" err="1">
                <a:solidFill>
                  <a:srgbClr val="C00000"/>
                </a:solidFill>
              </a:rPr>
              <a:t>Campis</a:t>
            </a:r>
            <a:r>
              <a:rPr lang="it-IT" sz="2000" dirty="0">
                <a:solidFill>
                  <a:srgbClr val="C00000"/>
                </a:solidFill>
              </a:rPr>
              <a:t> (a sinistra) e del De Simone (a destra)</a:t>
            </a:r>
          </a:p>
        </p:txBody>
      </p:sp>
      <p:pic>
        <p:nvPicPr>
          <p:cNvPr id="101380" name="Picture 4" descr="Camp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0350"/>
            <a:ext cx="4897438" cy="6597650"/>
          </a:xfrm>
          <a:prstGeom prst="rect">
            <a:avLst/>
          </a:prstGeom>
          <a:noFill/>
          <a:extLst>
            <a:ext uri="{909E8E84-426E-40DD-AFC4-6F175D3DCCD1}">
              <a14:hiddenFill xmlns:a14="http://schemas.microsoft.com/office/drawing/2010/main">
                <a:solidFill>
                  <a:srgbClr val="FFFFFF"/>
                </a:solidFill>
              </a14:hiddenFill>
            </a:ext>
          </a:extLst>
        </p:spPr>
      </p:pic>
      <p:pic>
        <p:nvPicPr>
          <p:cNvPr id="101381" name="Picture 5" descr="Li Turchi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5863" y="1025525"/>
            <a:ext cx="4148137" cy="5832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56030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9" name="Rectangle 5"/>
          <p:cNvSpPr>
            <a:spLocks noGrp="1" noChangeArrowheads="1"/>
          </p:cNvSpPr>
          <p:nvPr>
            <p:ph type="title"/>
          </p:nvPr>
        </p:nvSpPr>
        <p:spPr>
          <a:xfrm>
            <a:off x="5795963" y="277813"/>
            <a:ext cx="2890837" cy="5959475"/>
          </a:xfrm>
          <a:solidFill>
            <a:schemeClr val="accent4">
              <a:lumMod val="40000"/>
              <a:lumOff val="60000"/>
            </a:schemeClr>
          </a:solidFill>
        </p:spPr>
        <p:txBody>
          <a:bodyPr>
            <a:normAutofit fontScale="90000"/>
          </a:bodyPr>
          <a:lstStyle/>
          <a:p>
            <a:r>
              <a:rPr lang="it-IT" dirty="0">
                <a:solidFill>
                  <a:srgbClr val="C00000"/>
                </a:solidFill>
              </a:rPr>
              <a:t>Il fascicoletto della cronaca di Jerome </a:t>
            </a:r>
            <a:r>
              <a:rPr lang="it-IT" dirty="0" err="1">
                <a:solidFill>
                  <a:srgbClr val="C00000"/>
                </a:solidFill>
              </a:rPr>
              <a:t>Maurando</a:t>
            </a:r>
            <a:r>
              <a:rPr lang="it-IT" dirty="0">
                <a:solidFill>
                  <a:srgbClr val="C00000"/>
                </a:solidFill>
              </a:rPr>
              <a:t> riguardante l</a:t>
            </a:r>
            <a:r>
              <a:rPr lang="ja-JP" altLang="it-IT" dirty="0">
                <a:solidFill>
                  <a:srgbClr val="C00000"/>
                </a:solidFill>
                <a:latin typeface="Arial"/>
              </a:rPr>
              <a:t>’</a:t>
            </a:r>
            <a:r>
              <a:rPr lang="it-IT" dirty="0">
                <a:solidFill>
                  <a:srgbClr val="C00000"/>
                </a:solidFill>
              </a:rPr>
              <a:t>attacco a Lipari</a:t>
            </a:r>
          </a:p>
        </p:txBody>
      </p:sp>
      <p:pic>
        <p:nvPicPr>
          <p:cNvPr id="103428" name="Picture 4" descr="Mauran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28796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5444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solidFill>
            <a:schemeClr val="accent3">
              <a:lumMod val="60000"/>
              <a:lumOff val="40000"/>
            </a:schemeClr>
          </a:solidFill>
        </p:spPr>
        <p:txBody>
          <a:bodyPr>
            <a:normAutofit fontScale="90000"/>
          </a:bodyPr>
          <a:lstStyle/>
          <a:p>
            <a:r>
              <a:rPr lang="it-IT" sz="3800" dirty="0">
                <a:solidFill>
                  <a:srgbClr val="C00000"/>
                </a:solidFill>
              </a:rPr>
              <a:t>Le informazioni sulle Eolie : Lipari è fatto </a:t>
            </a:r>
            <a:r>
              <a:rPr lang="it-IT" sz="3800" dirty="0" err="1">
                <a:solidFill>
                  <a:srgbClr val="C00000"/>
                </a:solidFill>
              </a:rPr>
              <a:t>cussy</a:t>
            </a:r>
            <a:r>
              <a:rPr lang="ja-JP" altLang="it-IT" sz="3800" dirty="0">
                <a:solidFill>
                  <a:srgbClr val="C00000"/>
                </a:solidFill>
                <a:latin typeface="Arial"/>
              </a:rPr>
              <a:t>”</a:t>
            </a:r>
            <a:endParaRPr lang="it-IT" sz="3800" dirty="0">
              <a:solidFill>
                <a:srgbClr val="C00000"/>
              </a:solidFill>
            </a:endParaRPr>
          </a:p>
        </p:txBody>
      </p:sp>
      <p:sp>
        <p:nvSpPr>
          <p:cNvPr id="26627" name="Rectangle 3"/>
          <p:cNvSpPr>
            <a:spLocks noGrp="1" noChangeArrowheads="1"/>
          </p:cNvSpPr>
          <p:nvPr>
            <p:ph type="body" idx="1"/>
          </p:nvPr>
        </p:nvSpPr>
        <p:spPr>
          <a:xfrm>
            <a:off x="457200" y="1600200"/>
            <a:ext cx="8229600" cy="4924425"/>
          </a:xfrm>
          <a:solidFill>
            <a:schemeClr val="accent2">
              <a:lumMod val="20000"/>
              <a:lumOff val="80000"/>
            </a:schemeClr>
          </a:solidFill>
        </p:spPr>
        <p:txBody>
          <a:bodyPr>
            <a:normAutofit fontScale="85000" lnSpcReduction="10000"/>
          </a:bodyPr>
          <a:lstStyle/>
          <a:p>
            <a:pPr>
              <a:lnSpc>
                <a:spcPct val="110000"/>
              </a:lnSpc>
            </a:pPr>
            <a:r>
              <a:rPr lang="it-IT" sz="2800" dirty="0"/>
              <a:t>Il </a:t>
            </a:r>
            <a:r>
              <a:rPr lang="it-IT" sz="2800" dirty="0" err="1"/>
              <a:t>Maurando</a:t>
            </a:r>
            <a:r>
              <a:rPr lang="it-IT" sz="2800" dirty="0"/>
              <a:t>, oltre a parlarci dello scontro </a:t>
            </a:r>
            <a:r>
              <a:rPr lang="it-IT" sz="2800" dirty="0" smtClean="0"/>
              <a:t>c </a:t>
            </a:r>
            <a:r>
              <a:rPr lang="it-IT" sz="2800" dirty="0"/>
              <a:t>ci fornisce uno schizzo con in primo piano la rocca del Castello, il borgo, la piccola altura di Sopra la Terra e della Maddalena dove spicca la Chiesa ed il Convento di San Bartolomeo, una costruzione con un alto campanile. Sul disegno la scritta </a:t>
            </a:r>
            <a:r>
              <a:rPr lang="ja-JP" altLang="it-IT" sz="2800" dirty="0">
                <a:latin typeface="Arial"/>
              </a:rPr>
              <a:t>“</a:t>
            </a:r>
            <a:r>
              <a:rPr lang="it-IT" sz="2800" dirty="0"/>
              <a:t>Lipari è fatto </a:t>
            </a:r>
            <a:r>
              <a:rPr lang="it-IT" sz="2800" dirty="0" err="1" smtClean="0"/>
              <a:t>cusj</a:t>
            </a:r>
            <a:r>
              <a:rPr lang="ja-JP" altLang="it-IT" sz="2800" dirty="0" smtClean="0">
                <a:latin typeface="Arial"/>
              </a:rPr>
              <a:t>”</a:t>
            </a:r>
            <a:r>
              <a:rPr lang="it-IT" sz="2800" dirty="0" smtClean="0"/>
              <a:t>.</a:t>
            </a:r>
          </a:p>
          <a:p>
            <a:r>
              <a:rPr lang="it-IT" sz="2800" dirty="0"/>
              <a:t>Di Salina dice che vi sono </a:t>
            </a:r>
            <a:r>
              <a:rPr lang="ja-JP" altLang="it-IT" sz="2800" i="1" dirty="0">
                <a:latin typeface="Arial"/>
              </a:rPr>
              <a:t>“</a:t>
            </a:r>
            <a:r>
              <a:rPr lang="it-IT" sz="2800" i="1" dirty="0"/>
              <a:t>bellissime vigne. Non di uva per far vino, ma solo da far </a:t>
            </a:r>
            <a:r>
              <a:rPr lang="it-IT" sz="2800" i="1" dirty="0" err="1"/>
              <a:t>zibibi</a:t>
            </a:r>
            <a:r>
              <a:rPr lang="it-IT" sz="2800" i="1" dirty="0"/>
              <a:t>; dove se ne fa una grandissima quantità, ed i mercanti ne portano fino a Costantinopoli</a:t>
            </a:r>
            <a:r>
              <a:rPr lang="ja-JP" altLang="it-IT" sz="2800" i="1" dirty="0">
                <a:latin typeface="Arial"/>
              </a:rPr>
              <a:t>”</a:t>
            </a:r>
            <a:r>
              <a:rPr lang="it-IT" sz="2800" dirty="0"/>
              <a:t>.</a:t>
            </a:r>
          </a:p>
          <a:p>
            <a:r>
              <a:rPr lang="it-IT" sz="2800" dirty="0"/>
              <a:t>Di Stromboli dice che era la casa di Eolo;</a:t>
            </a:r>
            <a:r>
              <a:rPr lang="ja-JP" altLang="it-IT" sz="2800" dirty="0">
                <a:latin typeface="Arial"/>
              </a:rPr>
              <a:t>”</a:t>
            </a:r>
            <a:r>
              <a:rPr lang="it-IT" sz="2800" dirty="0"/>
              <a:t> </a:t>
            </a:r>
            <a:r>
              <a:rPr lang="it-IT" sz="2800" i="1" dirty="0"/>
              <a:t>dal fumo che esce dal cratere i paesi delle isole vicine capiscono quali saranno i venti dei prossimi tre giorni; e per questo Eolo è dai poeti detto Dio dei venti</a:t>
            </a:r>
            <a:r>
              <a:rPr lang="ja-JP" altLang="it-IT" sz="2800" i="1" dirty="0">
                <a:latin typeface="Arial"/>
              </a:rPr>
              <a:t>”</a:t>
            </a:r>
            <a:r>
              <a:rPr lang="it-IT" sz="2800" i="1" dirty="0"/>
              <a:t>.</a:t>
            </a:r>
          </a:p>
          <a:p>
            <a:pPr>
              <a:lnSpc>
                <a:spcPct val="80000"/>
              </a:lnSpc>
            </a:pPr>
            <a:endParaRPr lang="it-IT" sz="2800" dirty="0"/>
          </a:p>
        </p:txBody>
      </p:sp>
    </p:spTree>
    <p:extLst>
      <p:ext uri="{BB962C8B-B14F-4D97-AF65-F5344CB8AC3E}">
        <p14:creationId xmlns:p14="http://schemas.microsoft.com/office/powerpoint/2010/main" val="1018425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9" name="Rectangle 7"/>
          <p:cNvSpPr>
            <a:spLocks noGrp="1" noChangeArrowheads="1"/>
          </p:cNvSpPr>
          <p:nvPr>
            <p:ph type="ctrTitle"/>
          </p:nvPr>
        </p:nvSpPr>
        <p:spPr/>
        <p:txBody>
          <a:bodyPr/>
          <a:lstStyle/>
          <a:p>
            <a:endParaRPr lang="it-IT"/>
          </a:p>
        </p:txBody>
      </p:sp>
      <p:sp>
        <p:nvSpPr>
          <p:cNvPr id="105480" name="Rectangle 8"/>
          <p:cNvSpPr>
            <a:spLocks noGrp="1" noChangeArrowheads="1"/>
          </p:cNvSpPr>
          <p:nvPr>
            <p:ph type="subTitle" idx="1"/>
          </p:nvPr>
        </p:nvSpPr>
        <p:spPr>
          <a:xfrm>
            <a:off x="6227763" y="3644900"/>
            <a:ext cx="2592387" cy="2592388"/>
          </a:xfrm>
          <a:solidFill>
            <a:schemeClr val="accent2">
              <a:lumMod val="60000"/>
              <a:lumOff val="40000"/>
            </a:schemeClr>
          </a:solidFill>
        </p:spPr>
        <p:txBody>
          <a:bodyPr/>
          <a:lstStyle/>
          <a:p>
            <a:pPr>
              <a:lnSpc>
                <a:spcPct val="90000"/>
              </a:lnSpc>
            </a:pPr>
            <a:r>
              <a:rPr lang="it-IT" sz="2400" dirty="0">
                <a:solidFill>
                  <a:srgbClr val="C00000"/>
                </a:solidFill>
              </a:rPr>
              <a:t>Il disegno di </a:t>
            </a:r>
            <a:r>
              <a:rPr lang="it-IT" sz="2400" dirty="0" err="1">
                <a:solidFill>
                  <a:srgbClr val="C00000"/>
                </a:solidFill>
              </a:rPr>
              <a:t>Maurando</a:t>
            </a:r>
            <a:r>
              <a:rPr lang="it-IT" sz="2400" dirty="0">
                <a:solidFill>
                  <a:srgbClr val="C00000"/>
                </a:solidFill>
              </a:rPr>
              <a:t> raffigurante Lipari. Sopra </a:t>
            </a:r>
            <a:r>
              <a:rPr lang="it-IT" sz="2400" dirty="0" err="1">
                <a:solidFill>
                  <a:srgbClr val="C00000"/>
                </a:solidFill>
              </a:rPr>
              <a:t>nell</a:t>
            </a:r>
            <a:r>
              <a:rPr lang="ja-JP" altLang="it-IT" sz="2400" dirty="0">
                <a:solidFill>
                  <a:srgbClr val="C00000"/>
                </a:solidFill>
                <a:latin typeface="Arial"/>
              </a:rPr>
              <a:t>’</a:t>
            </a:r>
            <a:r>
              <a:rPr lang="it-IT" sz="2400" dirty="0">
                <a:solidFill>
                  <a:srgbClr val="C00000"/>
                </a:solidFill>
              </a:rPr>
              <a:t>insieme, sotto due particolari</a:t>
            </a:r>
          </a:p>
        </p:txBody>
      </p:sp>
      <p:pic>
        <p:nvPicPr>
          <p:cNvPr id="105476" name="Picture 4" descr="Lipari est facta cus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0" y="254612"/>
            <a:ext cx="9144000" cy="3189288"/>
          </a:xfrm>
          <a:prstGeom prst="rect">
            <a:avLst/>
          </a:prstGeom>
          <a:noFill/>
          <a:extLst>
            <a:ext uri="{909E8E84-426E-40DD-AFC4-6F175D3DCCD1}">
              <a14:hiddenFill xmlns:a14="http://schemas.microsoft.com/office/drawing/2010/main">
                <a:solidFill>
                  <a:srgbClr val="FFFFFF"/>
                </a:solidFill>
              </a14:hiddenFill>
            </a:ext>
          </a:extLst>
        </p:spPr>
      </p:pic>
      <p:pic>
        <p:nvPicPr>
          <p:cNvPr id="105477" name="Picture 5" descr="Il Bor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44900"/>
            <a:ext cx="3024188" cy="2568575"/>
          </a:xfrm>
          <a:prstGeom prst="rect">
            <a:avLst/>
          </a:prstGeom>
          <a:noFill/>
          <a:extLst>
            <a:ext uri="{909E8E84-426E-40DD-AFC4-6F175D3DCCD1}">
              <a14:hiddenFill xmlns:a14="http://schemas.microsoft.com/office/drawing/2010/main">
                <a:solidFill>
                  <a:srgbClr val="FFFFFF"/>
                </a:solidFill>
              </a14:hiddenFill>
            </a:ext>
          </a:extLst>
        </p:spPr>
      </p:pic>
      <p:pic>
        <p:nvPicPr>
          <p:cNvPr id="105478" name="Picture 6" descr="Marina cor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0" y="3644900"/>
            <a:ext cx="2449513" cy="321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6832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4">
              <a:lumMod val="60000"/>
              <a:lumOff val="40000"/>
            </a:schemeClr>
          </a:solidFill>
        </p:spPr>
        <p:txBody>
          <a:bodyPr>
            <a:normAutofit fontScale="90000"/>
          </a:bodyPr>
          <a:lstStyle/>
          <a:p>
            <a:r>
              <a:rPr lang="it-IT" dirty="0" smtClean="0">
                <a:solidFill>
                  <a:srgbClr val="C00000"/>
                </a:solidFill>
              </a:rPr>
              <a:t>Evoluzione della struttura urbana al Castello</a:t>
            </a:r>
            <a:endParaRPr lang="it-IT" dirty="0">
              <a:solidFill>
                <a:srgbClr val="C00000"/>
              </a:solidFill>
            </a:endParaRPr>
          </a:p>
        </p:txBody>
      </p:sp>
      <p:sp>
        <p:nvSpPr>
          <p:cNvPr id="3" name="Segnaposto contenuto 2"/>
          <p:cNvSpPr>
            <a:spLocks noGrp="1"/>
          </p:cNvSpPr>
          <p:nvPr>
            <p:ph idx="1"/>
          </p:nvPr>
        </p:nvSpPr>
        <p:spPr>
          <a:xfrm>
            <a:off x="457200" y="1600200"/>
            <a:ext cx="8229600" cy="4997152"/>
          </a:xfrm>
          <a:solidFill>
            <a:schemeClr val="accent2">
              <a:lumMod val="20000"/>
              <a:lumOff val="80000"/>
            </a:schemeClr>
          </a:solidFill>
        </p:spPr>
        <p:txBody>
          <a:bodyPr>
            <a:normAutofit fontScale="85000" lnSpcReduction="20000"/>
          </a:bodyPr>
          <a:lstStyle/>
          <a:p>
            <a:r>
              <a:rPr lang="it-IT" dirty="0" smtClean="0"/>
              <a:t>Quando i Normanni ed i Benedettini dell’Abate Ambrogio giunsero a Lipari, approssimativamente nel 1080 le abitazioni – al di là della chiesa e del monastero - erano costituite da pagliai.  La </a:t>
            </a:r>
            <a:r>
              <a:rPr lang="it-IT" dirty="0"/>
              <a:t>situazione </a:t>
            </a:r>
            <a:r>
              <a:rPr lang="it-IT" dirty="0" smtClean="0"/>
              <a:t> però nell'arco </a:t>
            </a:r>
            <a:r>
              <a:rPr lang="it-IT" dirty="0"/>
              <a:t>di qualche secolo andò evolvendo verso strutture più solide realizzate oltre che in pietra, calce e gesso anche con l'apporto di tronchi e di assi di legno. E presto dovette imporsi l'esigenza di tetti-terrazza in malta battuta per raccogliere l'acqua piovana. Rimase invece la struttura delle case addossate le une alle altre realizzando vicoli strettissimi e tortuosi che se da un lato erano pittoreschi dall'altra lasciavano a desiderare dal punto di vista igienico sanitario per l'accumulo della spazzatura e lo scorrere delle acque reflue</a:t>
            </a:r>
            <a:r>
              <a:rPr lang="it-IT" dirty="0" smtClean="0"/>
              <a:t>.</a:t>
            </a:r>
          </a:p>
          <a:p>
            <a:endParaRPr lang="it-IT" dirty="0"/>
          </a:p>
          <a:p>
            <a:endParaRPr lang="it-IT" dirty="0"/>
          </a:p>
        </p:txBody>
      </p:sp>
    </p:spTree>
    <p:extLst>
      <p:ext uri="{BB962C8B-B14F-4D97-AF65-F5344CB8AC3E}">
        <p14:creationId xmlns:p14="http://schemas.microsoft.com/office/powerpoint/2010/main" val="428971172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solidFill>
            <a:schemeClr val="accent3">
              <a:lumMod val="40000"/>
              <a:lumOff val="60000"/>
            </a:schemeClr>
          </a:solidFill>
        </p:spPr>
        <p:txBody>
          <a:bodyPr/>
          <a:lstStyle/>
          <a:p>
            <a:r>
              <a:rPr lang="it-IT" dirty="0">
                <a:solidFill>
                  <a:srgbClr val="C00000"/>
                </a:solidFill>
              </a:rPr>
              <a:t>Vulcano e </a:t>
            </a:r>
            <a:r>
              <a:rPr lang="it-IT" dirty="0" err="1">
                <a:solidFill>
                  <a:srgbClr val="C00000"/>
                </a:solidFill>
              </a:rPr>
              <a:t>Vulcanello</a:t>
            </a:r>
            <a:endParaRPr lang="it-IT" dirty="0">
              <a:solidFill>
                <a:srgbClr val="C00000"/>
              </a:solidFill>
            </a:endParaRPr>
          </a:p>
        </p:txBody>
      </p:sp>
      <p:sp>
        <p:nvSpPr>
          <p:cNvPr id="29699" name="Rectangle 3"/>
          <p:cNvSpPr>
            <a:spLocks noGrp="1" noChangeArrowheads="1"/>
          </p:cNvSpPr>
          <p:nvPr>
            <p:ph type="body" idx="1"/>
          </p:nvPr>
        </p:nvSpPr>
        <p:spPr>
          <a:xfrm>
            <a:off x="457200" y="1600200"/>
            <a:ext cx="8229600" cy="4637088"/>
          </a:xfrm>
          <a:solidFill>
            <a:schemeClr val="accent2">
              <a:lumMod val="20000"/>
              <a:lumOff val="80000"/>
            </a:schemeClr>
          </a:solidFill>
        </p:spPr>
        <p:txBody>
          <a:bodyPr>
            <a:normAutofit/>
          </a:bodyPr>
          <a:lstStyle/>
          <a:p>
            <a:pPr>
              <a:lnSpc>
                <a:spcPct val="80000"/>
              </a:lnSpc>
            </a:pPr>
            <a:r>
              <a:rPr lang="it-IT" sz="2800" dirty="0" smtClean="0"/>
              <a:t>Parla </a:t>
            </a:r>
            <a:r>
              <a:rPr lang="it-IT" sz="2800" dirty="0"/>
              <a:t>più a lungo di Vulcano dove ha fatto una escursione conclusasi con una scalata al </a:t>
            </a:r>
            <a:r>
              <a:rPr lang="it-IT" sz="2800" dirty="0" smtClean="0"/>
              <a:t>cratere e racconta un aneddoto: «</a:t>
            </a:r>
            <a:r>
              <a:rPr lang="it-IT" sz="2800" i="1" dirty="0" smtClean="0"/>
              <a:t>Mi </a:t>
            </a:r>
            <a:r>
              <a:rPr lang="it-IT" sz="2800" i="1" dirty="0"/>
              <a:t>è stato riferito da certi </a:t>
            </a:r>
            <a:r>
              <a:rPr lang="it-IT" sz="2800" i="1" dirty="0" err="1"/>
              <a:t>Liparoti</a:t>
            </a:r>
            <a:r>
              <a:rPr lang="it-IT" sz="2800" i="1" dirty="0"/>
              <a:t>, che delle volte questo monte di Vulcano </a:t>
            </a:r>
            <a:r>
              <a:rPr lang="it-IT" sz="2800" i="1" dirty="0" smtClean="0"/>
              <a:t>buttò </a:t>
            </a:r>
            <a:r>
              <a:rPr lang="it-IT" sz="2800" i="1" dirty="0"/>
              <a:t>fuoco in modo così forte ed orribile che arrivò nell'isola di Lipari incendiando un bosco e insidiando col fuoco persino la città che si sentì in gran pericolo. Così tutte le donne di Lipari fecero un voto: che se Dio le avesse guardate da questo pericolo, non avrebbero mai più bevuto vino e sarebbero andate sempre a piedi nudi. E ottenuta la grazia, le donne hanno osservato sempre il voto: non bevono vino e sempre vanno scalze</a:t>
            </a:r>
            <a:r>
              <a:rPr lang="ja-JP" altLang="it-IT" sz="2800" i="1" dirty="0">
                <a:latin typeface="Arial"/>
              </a:rPr>
              <a:t>”</a:t>
            </a:r>
            <a:r>
              <a:rPr lang="it-IT" sz="2800" i="1" dirty="0"/>
              <a:t>. </a:t>
            </a:r>
            <a:endParaRPr lang="it-IT" sz="2800" dirty="0"/>
          </a:p>
        </p:txBody>
      </p:sp>
    </p:spTree>
    <p:extLst>
      <p:ext uri="{BB962C8B-B14F-4D97-AF65-F5344CB8AC3E}">
        <p14:creationId xmlns:p14="http://schemas.microsoft.com/office/powerpoint/2010/main" val="2638889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77813"/>
            <a:ext cx="8229600" cy="847725"/>
          </a:xfrm>
          <a:solidFill>
            <a:schemeClr val="accent3">
              <a:lumMod val="60000"/>
              <a:lumOff val="40000"/>
            </a:schemeClr>
          </a:solidFill>
        </p:spPr>
        <p:txBody>
          <a:bodyPr/>
          <a:lstStyle/>
          <a:p>
            <a:r>
              <a:rPr lang="it-IT" dirty="0">
                <a:solidFill>
                  <a:srgbClr val="C00000"/>
                </a:solidFill>
              </a:rPr>
              <a:t>Vulcano e </a:t>
            </a:r>
            <a:r>
              <a:rPr lang="it-IT" dirty="0" err="1">
                <a:solidFill>
                  <a:srgbClr val="C00000"/>
                </a:solidFill>
              </a:rPr>
              <a:t>Vulcanello</a:t>
            </a:r>
            <a:endParaRPr lang="it-IT" dirty="0">
              <a:solidFill>
                <a:srgbClr val="C00000"/>
              </a:solidFill>
            </a:endParaRPr>
          </a:p>
        </p:txBody>
      </p:sp>
      <p:sp>
        <p:nvSpPr>
          <p:cNvPr id="107523" name="Rectangle 3"/>
          <p:cNvSpPr>
            <a:spLocks noGrp="1" noChangeArrowheads="1"/>
          </p:cNvSpPr>
          <p:nvPr>
            <p:ph type="body" idx="1"/>
          </p:nvPr>
        </p:nvSpPr>
        <p:spPr/>
        <p:txBody>
          <a:bodyPr/>
          <a:lstStyle/>
          <a:p>
            <a:endParaRPr lang="it-IT"/>
          </a:p>
        </p:txBody>
      </p:sp>
      <p:pic>
        <p:nvPicPr>
          <p:cNvPr id="107524" name="Picture 4" descr="Vulc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412875"/>
            <a:ext cx="8172450" cy="4659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9606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60000"/>
              <a:lumOff val="40000"/>
            </a:schemeClr>
          </a:solidFill>
        </p:spPr>
        <p:txBody>
          <a:bodyPr/>
          <a:lstStyle/>
          <a:p>
            <a:r>
              <a:rPr lang="it-IT" dirty="0" smtClean="0">
                <a:solidFill>
                  <a:srgbClr val="C00000"/>
                </a:solidFill>
              </a:rPr>
              <a:t>Com’era il Castello</a:t>
            </a:r>
            <a:endParaRPr lang="it-IT" dirty="0">
              <a:solidFill>
                <a:srgbClr val="C00000"/>
              </a:solidFill>
            </a:endParaRPr>
          </a:p>
        </p:txBody>
      </p:sp>
      <p:sp>
        <p:nvSpPr>
          <p:cNvPr id="3" name="Segnaposto contenuto 2"/>
          <p:cNvSpPr>
            <a:spLocks noGrp="1"/>
          </p:cNvSpPr>
          <p:nvPr>
            <p:ph idx="1"/>
          </p:nvPr>
        </p:nvSpPr>
        <p:spPr>
          <a:solidFill>
            <a:schemeClr val="accent3">
              <a:lumMod val="20000"/>
              <a:lumOff val="80000"/>
            </a:schemeClr>
          </a:solidFill>
        </p:spPr>
        <p:txBody>
          <a:bodyPr>
            <a:normAutofit fontScale="92500" lnSpcReduction="20000"/>
          </a:bodyPr>
          <a:lstStyle/>
          <a:p>
            <a:r>
              <a:rPr lang="it-IT" dirty="0"/>
              <a:t>Una descrizione  colorita del “</a:t>
            </a:r>
            <a:r>
              <a:rPr lang="it-IT" i="1" dirty="0"/>
              <a:t>castello o città di Lipari</a:t>
            </a:r>
            <a:r>
              <a:rPr lang="it-IT" dirty="0"/>
              <a:t>” c’è fornita dalla memoria dei cappuccini. Questo castello situato </a:t>
            </a:r>
            <a:r>
              <a:rPr lang="it-IT" i="1" dirty="0"/>
              <a:t>“sopra una </a:t>
            </a:r>
            <a:r>
              <a:rPr lang="it-IT" i="1" dirty="0" err="1"/>
              <a:t>petra</a:t>
            </a:r>
            <a:r>
              <a:rPr lang="it-IT" i="1" dirty="0"/>
              <a:t> circondata di muri </a:t>
            </a:r>
            <a:r>
              <a:rPr lang="it-IT" i="1" dirty="0" smtClean="0"/>
              <a:t>“</a:t>
            </a:r>
            <a:r>
              <a:rPr lang="it-IT" dirty="0" smtClean="0"/>
              <a:t>. </a:t>
            </a:r>
            <a:r>
              <a:rPr lang="it-IT" dirty="0"/>
              <a:t>Le strade erano anguste e strette come i nostri corridoi ed alcune addirittura più strette. Dalla parte del mare queste case erano alte </a:t>
            </a:r>
            <a:r>
              <a:rPr lang="it-IT" i="1" dirty="0"/>
              <a:t>“56 piche </a:t>
            </a:r>
            <a:r>
              <a:rPr lang="it-IT" i="1" dirty="0" err="1"/>
              <a:t>circa”</a:t>
            </a:r>
            <a:r>
              <a:rPr lang="it-IT" dirty="0" err="1"/>
              <a:t>ed</a:t>
            </a:r>
            <a:r>
              <a:rPr lang="it-IT" dirty="0"/>
              <a:t> erano a strapiombo </a:t>
            </a:r>
            <a:r>
              <a:rPr lang="it-IT" i="1" dirty="0"/>
              <a:t>“di maniera che gettando alcuna cosa cade dentro al mare”.</a:t>
            </a:r>
            <a:r>
              <a:rPr lang="it-IT" dirty="0"/>
              <a:t> L’entrata era da una sola parte </a:t>
            </a:r>
            <a:r>
              <a:rPr lang="it-IT" i="1" dirty="0"/>
              <a:t>“et entrandovi bisogna passare per  cinque porte, all’ultima delle quali vi è il presidio de’ soldati…”.</a:t>
            </a:r>
            <a:endParaRPr lang="it-IT" dirty="0"/>
          </a:p>
          <a:p>
            <a:endParaRPr lang="it-IT" dirty="0"/>
          </a:p>
        </p:txBody>
      </p:sp>
    </p:spTree>
    <p:extLst>
      <p:ext uri="{BB962C8B-B14F-4D97-AF65-F5344CB8AC3E}">
        <p14:creationId xmlns:p14="http://schemas.microsoft.com/office/powerpoint/2010/main" val="22419586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7544" y="260648"/>
            <a:ext cx="8229600" cy="792088"/>
          </a:xfrm>
          <a:solidFill>
            <a:schemeClr val="accent3">
              <a:lumMod val="60000"/>
              <a:lumOff val="40000"/>
            </a:schemeClr>
          </a:solidFill>
        </p:spPr>
        <p:txBody>
          <a:bodyPr/>
          <a:lstStyle/>
          <a:p>
            <a:r>
              <a:rPr lang="it-IT" sz="3800" dirty="0">
                <a:solidFill>
                  <a:srgbClr val="C00000"/>
                </a:solidFill>
              </a:rPr>
              <a:t>A Lipari si organizzano i quartieri </a:t>
            </a:r>
          </a:p>
        </p:txBody>
      </p:sp>
      <p:sp>
        <p:nvSpPr>
          <p:cNvPr id="30723" name="Rectangle 3"/>
          <p:cNvSpPr>
            <a:spLocks noGrp="1" noChangeArrowheads="1"/>
          </p:cNvSpPr>
          <p:nvPr>
            <p:ph type="body" idx="1"/>
          </p:nvPr>
        </p:nvSpPr>
        <p:spPr>
          <a:xfrm>
            <a:off x="457200" y="1340768"/>
            <a:ext cx="8229600" cy="5256882"/>
          </a:xfrm>
          <a:solidFill>
            <a:schemeClr val="accent2">
              <a:lumMod val="20000"/>
              <a:lumOff val="80000"/>
            </a:schemeClr>
          </a:solidFill>
        </p:spPr>
        <p:txBody>
          <a:bodyPr/>
          <a:lstStyle/>
          <a:p>
            <a:pPr>
              <a:lnSpc>
                <a:spcPct val="80000"/>
              </a:lnSpc>
            </a:pPr>
            <a:r>
              <a:rPr lang="it-IT" sz="2000" dirty="0"/>
              <a:t>Il </a:t>
            </a:r>
            <a:r>
              <a:rPr lang="it-IT" sz="2000" dirty="0" err="1"/>
              <a:t>Campis</a:t>
            </a:r>
            <a:r>
              <a:rPr lang="it-IT" sz="2000" dirty="0"/>
              <a:t> </a:t>
            </a:r>
            <a:r>
              <a:rPr lang="it-IT" sz="2000" dirty="0" smtClean="0"/>
              <a:t>richiama </a:t>
            </a:r>
            <a:r>
              <a:rPr lang="it-IT" sz="2000" dirty="0"/>
              <a:t>alcuni </a:t>
            </a:r>
            <a:r>
              <a:rPr lang="it-IT" sz="2000" dirty="0" smtClean="0"/>
              <a:t>antefatti: </a:t>
            </a:r>
          </a:p>
          <a:p>
            <a:pPr>
              <a:lnSpc>
                <a:spcPct val="80000"/>
              </a:lnSpc>
            </a:pPr>
            <a:r>
              <a:rPr lang="it-IT" sz="2000" dirty="0" smtClean="0"/>
              <a:t>Il </a:t>
            </a:r>
            <a:r>
              <a:rPr lang="it-IT" sz="2000" dirty="0" err="1"/>
              <a:t>vicerè</a:t>
            </a:r>
            <a:r>
              <a:rPr lang="it-IT" sz="2000" dirty="0"/>
              <a:t> di Napoli ha notizia delle intenzioni di </a:t>
            </a:r>
            <a:r>
              <a:rPr lang="it-IT" sz="2000" dirty="0" err="1"/>
              <a:t>Ariadeno</a:t>
            </a:r>
            <a:r>
              <a:rPr lang="it-IT" sz="2000" dirty="0"/>
              <a:t> qualche tempo prima, </a:t>
            </a:r>
            <a:r>
              <a:rPr lang="it-IT" sz="2000" dirty="0" smtClean="0"/>
              <a:t>e informando i </a:t>
            </a:r>
            <a:r>
              <a:rPr lang="it-IT" sz="2000" dirty="0"/>
              <a:t>Liparesi tende a tranquillizzarli: le navi sono molte ma i soldati sono pochi (!?!). </a:t>
            </a:r>
            <a:endParaRPr lang="it-IT" sz="2000" dirty="0" smtClean="0"/>
          </a:p>
          <a:p>
            <a:pPr>
              <a:lnSpc>
                <a:spcPct val="80000"/>
              </a:lnSpc>
            </a:pPr>
            <a:r>
              <a:rPr lang="it-IT" sz="2000" dirty="0" smtClean="0"/>
              <a:t>I </a:t>
            </a:r>
            <a:r>
              <a:rPr lang="it-IT" sz="2000" dirty="0"/>
              <a:t>Liparesi decidono di organizzarsi e mandano a Messina Bartolo Comito per procurarsi palle, polveri e micce. </a:t>
            </a:r>
            <a:endParaRPr lang="it-IT" sz="2000" dirty="0" smtClean="0"/>
          </a:p>
          <a:p>
            <a:pPr>
              <a:lnSpc>
                <a:spcPct val="80000"/>
              </a:lnSpc>
            </a:pPr>
            <a:r>
              <a:rPr lang="it-IT" sz="2000" dirty="0" smtClean="0"/>
              <a:t>Qualcuno propone </a:t>
            </a:r>
            <a:r>
              <a:rPr lang="it-IT" sz="2000" dirty="0"/>
              <a:t>anche che si </a:t>
            </a:r>
            <a:r>
              <a:rPr lang="it-IT" sz="2000" dirty="0" smtClean="0"/>
              <a:t>mandino </a:t>
            </a:r>
            <a:r>
              <a:rPr lang="it-IT" sz="2000" dirty="0"/>
              <a:t>sulla terraferma le donne e i bambini e che a difesa della Città </a:t>
            </a:r>
            <a:r>
              <a:rPr lang="it-IT" sz="2000" dirty="0" smtClean="0"/>
              <a:t>rimangano i </a:t>
            </a:r>
            <a:r>
              <a:rPr lang="it-IT" sz="2000" dirty="0"/>
              <a:t>soli abili. Ma la proposta non </a:t>
            </a:r>
            <a:r>
              <a:rPr lang="it-IT" sz="2000" dirty="0" smtClean="0"/>
              <a:t>ha </a:t>
            </a:r>
            <a:r>
              <a:rPr lang="it-IT" sz="2000" dirty="0"/>
              <a:t>seguito. </a:t>
            </a:r>
            <a:r>
              <a:rPr lang="it-IT" sz="2000" dirty="0" smtClean="0"/>
              <a:t>Prevale </a:t>
            </a:r>
            <a:r>
              <a:rPr lang="it-IT" sz="2000" dirty="0"/>
              <a:t>l'idea che la gente avrebbe combattuto con più impegno se avesse difeso anche la </a:t>
            </a:r>
            <a:r>
              <a:rPr lang="it-IT" sz="2000" dirty="0" smtClean="0"/>
              <a:t>propria </a:t>
            </a:r>
            <a:r>
              <a:rPr lang="it-IT" sz="2000" dirty="0"/>
              <a:t>famiglia oltre alla patria.</a:t>
            </a:r>
          </a:p>
          <a:p>
            <a:pPr>
              <a:lnSpc>
                <a:spcPct val="80000"/>
              </a:lnSpc>
            </a:pPr>
            <a:r>
              <a:rPr lang="it-IT" sz="2000" dirty="0"/>
              <a:t>Si organizzarono i quartieri </a:t>
            </a:r>
            <a:r>
              <a:rPr lang="it-IT" sz="2000" dirty="0" smtClean="0"/>
              <a:t>assegnando </a:t>
            </a:r>
            <a:r>
              <a:rPr lang="it-IT" sz="2000" dirty="0"/>
              <a:t>per ognuno </a:t>
            </a:r>
            <a:r>
              <a:rPr lang="it-IT" sz="2000" dirty="0" smtClean="0"/>
              <a:t>il comando a due </a:t>
            </a:r>
            <a:r>
              <a:rPr lang="ja-JP" altLang="it-IT" sz="2000" dirty="0">
                <a:latin typeface="Arial"/>
              </a:rPr>
              <a:t>“</a:t>
            </a:r>
            <a:r>
              <a:rPr lang="it-IT" sz="2000" dirty="0"/>
              <a:t>gentiluomini</a:t>
            </a:r>
            <a:r>
              <a:rPr lang="ja-JP" altLang="it-IT" sz="2000" dirty="0">
                <a:latin typeface="Arial"/>
              </a:rPr>
              <a:t>”</a:t>
            </a:r>
            <a:r>
              <a:rPr lang="it-IT" sz="2000" dirty="0"/>
              <a:t>: i quartieri erano quello di </a:t>
            </a:r>
            <a:r>
              <a:rPr lang="it-IT" sz="2000" dirty="0" err="1"/>
              <a:t>Torreneva</a:t>
            </a:r>
            <a:r>
              <a:rPr lang="it-IT" sz="2000" dirty="0"/>
              <a:t> ( dalla Verdesca sino alla porta di città); </a:t>
            </a:r>
            <a:r>
              <a:rPr lang="it-IT" sz="2000" dirty="0" smtClean="0"/>
              <a:t>quello dalla </a:t>
            </a:r>
            <a:r>
              <a:rPr lang="it-IT" sz="2000" dirty="0"/>
              <a:t>Porta di città alla torre di Jacopo </a:t>
            </a:r>
            <a:r>
              <a:rPr lang="it-IT" sz="2000" dirty="0" err="1"/>
              <a:t>Tovatino</a:t>
            </a:r>
            <a:r>
              <a:rPr lang="it-IT" sz="2000" dirty="0"/>
              <a:t> ora ribattezzata il Bastione Medina; </a:t>
            </a:r>
            <a:r>
              <a:rPr lang="it-IT" sz="2000" dirty="0" smtClean="0"/>
              <a:t>quello dalla </a:t>
            </a:r>
            <a:r>
              <a:rPr lang="it-IT" sz="2000" dirty="0"/>
              <a:t>Torre di </a:t>
            </a:r>
            <a:r>
              <a:rPr lang="it-IT" sz="2000" dirty="0" err="1"/>
              <a:t>Trovatino</a:t>
            </a:r>
            <a:r>
              <a:rPr lang="it-IT" sz="2000" dirty="0"/>
              <a:t> sino alla Torre di Cirino; </a:t>
            </a:r>
            <a:r>
              <a:rPr lang="it-IT" sz="2000" dirty="0" smtClean="0"/>
              <a:t>quello dalla </a:t>
            </a:r>
            <a:r>
              <a:rPr lang="it-IT" sz="2000" dirty="0"/>
              <a:t>terre di Cirino alla casa di </a:t>
            </a:r>
            <a:r>
              <a:rPr lang="it-IT" sz="2000" dirty="0" err="1"/>
              <a:t>Japichello</a:t>
            </a:r>
            <a:r>
              <a:rPr lang="it-IT" sz="2000" dirty="0"/>
              <a:t> </a:t>
            </a:r>
            <a:r>
              <a:rPr lang="it-IT" sz="2000" dirty="0" err="1"/>
              <a:t>Anza</a:t>
            </a:r>
            <a:r>
              <a:rPr lang="it-IT" sz="2000" dirty="0"/>
              <a:t> dove era la porta falsa; </a:t>
            </a:r>
            <a:r>
              <a:rPr lang="it-IT" sz="2000" dirty="0" smtClean="0"/>
              <a:t>un altro, da </a:t>
            </a:r>
            <a:r>
              <a:rPr lang="it-IT" sz="2000" dirty="0"/>
              <a:t>qui a Santa Maria delle Grazie; </a:t>
            </a:r>
            <a:r>
              <a:rPr lang="it-IT" sz="2000" dirty="0" smtClean="0"/>
              <a:t>infine quello da </a:t>
            </a:r>
            <a:r>
              <a:rPr lang="it-IT" sz="2000" dirty="0" err="1"/>
              <a:t>S.Maria</a:t>
            </a:r>
            <a:r>
              <a:rPr lang="it-IT" sz="2000" dirty="0"/>
              <a:t> delle Grazie alla Verdesca. Ai </a:t>
            </a:r>
            <a:r>
              <a:rPr lang="it-IT" sz="2000" dirty="0" smtClean="0"/>
              <a:t> </a:t>
            </a:r>
            <a:r>
              <a:rPr lang="it-IT" sz="2000" dirty="0"/>
              <a:t>capi, in questi quartieri erano sottoposti </a:t>
            </a:r>
            <a:r>
              <a:rPr lang="it-IT" sz="2000" dirty="0" smtClean="0"/>
              <a:t>centosessanta </a:t>
            </a:r>
            <a:r>
              <a:rPr lang="it-IT" sz="2000" dirty="0"/>
              <a:t>uomini d'armi, restando in tal modo tutto il recinto della mura di città ben guardato e difeso.</a:t>
            </a:r>
          </a:p>
        </p:txBody>
      </p:sp>
    </p:spTree>
    <p:extLst>
      <p:ext uri="{BB962C8B-B14F-4D97-AF65-F5344CB8AC3E}">
        <p14:creationId xmlns:p14="http://schemas.microsoft.com/office/powerpoint/2010/main" val="27210655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4" name="Segnaposto contenut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3582" y="0"/>
            <a:ext cx="9070418" cy="6741368"/>
          </a:xfrm>
          <a:prstGeom prst="rect">
            <a:avLst/>
          </a:prstGeom>
        </p:spPr>
      </p:pic>
    </p:spTree>
    <p:extLst>
      <p:ext uri="{BB962C8B-B14F-4D97-AF65-F5344CB8AC3E}">
        <p14:creationId xmlns:p14="http://schemas.microsoft.com/office/powerpoint/2010/main" val="18912245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60000"/>
              <a:lumOff val="40000"/>
            </a:schemeClr>
          </a:solidFill>
        </p:spPr>
        <p:txBody>
          <a:bodyPr>
            <a:normAutofit fontScale="90000"/>
          </a:bodyPr>
          <a:lstStyle/>
          <a:p>
            <a:r>
              <a:rPr lang="it-IT" dirty="0" smtClean="0">
                <a:solidFill>
                  <a:srgbClr val="C00000"/>
                </a:solidFill>
              </a:rPr>
              <a:t>Convergenze e discordanze nelle versioni</a:t>
            </a:r>
            <a:endParaRPr lang="it-IT" dirty="0">
              <a:solidFill>
                <a:srgbClr val="C00000"/>
              </a:solidFill>
            </a:endParaRPr>
          </a:p>
        </p:txBody>
      </p:sp>
      <p:sp>
        <p:nvSpPr>
          <p:cNvPr id="3" name="Segnaposto contenuto 2"/>
          <p:cNvSpPr>
            <a:spLocks noGrp="1"/>
          </p:cNvSpPr>
          <p:nvPr>
            <p:ph idx="1"/>
          </p:nvPr>
        </p:nvSpPr>
        <p:spPr>
          <a:solidFill>
            <a:schemeClr val="accent2">
              <a:lumMod val="20000"/>
              <a:lumOff val="80000"/>
            </a:schemeClr>
          </a:solidFill>
        </p:spPr>
        <p:txBody>
          <a:bodyPr>
            <a:normAutofit fontScale="85000" lnSpcReduction="10000"/>
          </a:bodyPr>
          <a:lstStyle/>
          <a:p>
            <a:r>
              <a:rPr lang="it-IT" dirty="0" smtClean="0"/>
              <a:t>La cronaca delle 17 giornate di passione non differisce molto da versione a versione e sono più i punti di concordanza che quelli di discordanza. Il </a:t>
            </a:r>
            <a:r>
              <a:rPr lang="it-IT" dirty="0" err="1" smtClean="0"/>
              <a:t>Maurando</a:t>
            </a:r>
            <a:r>
              <a:rPr lang="it-IT" dirty="0" smtClean="0"/>
              <a:t> e il </a:t>
            </a:r>
            <a:r>
              <a:rPr lang="it-IT" dirty="0" err="1" smtClean="0"/>
              <a:t>Campis</a:t>
            </a:r>
            <a:r>
              <a:rPr lang="it-IT" dirty="0" smtClean="0"/>
              <a:t> affermano che i primi abboccamenti fra le due parti furono volute dai </a:t>
            </a:r>
            <a:r>
              <a:rPr lang="it-IT" dirty="0" err="1" smtClean="0"/>
              <a:t>Liparoti</a:t>
            </a:r>
            <a:r>
              <a:rPr lang="it-IT" dirty="0" smtClean="0"/>
              <a:t> mentre invece il De Simone afferma la prima fu richiesta dal Barbarossa, differenze vi sono anche sullo svolgimento ed i termini della trattativa, ma sono differenze di poco rilievo. Forse il dissenso più sostanziale riguarda la possibilità o meno di resistere dei </a:t>
            </a:r>
            <a:r>
              <a:rPr lang="it-IT" dirty="0" err="1" smtClean="0"/>
              <a:t>Liparoti</a:t>
            </a:r>
            <a:r>
              <a:rPr lang="it-IT" dirty="0" smtClean="0"/>
              <a:t> e se ci fu o meno tradimento e da parte di chi. Ma andiamo per ordine.</a:t>
            </a:r>
            <a:endParaRPr lang="it-IT" dirty="0"/>
          </a:p>
        </p:txBody>
      </p:sp>
    </p:spTree>
    <p:extLst>
      <p:ext uri="{BB962C8B-B14F-4D97-AF65-F5344CB8AC3E}">
        <p14:creationId xmlns:p14="http://schemas.microsoft.com/office/powerpoint/2010/main" val="36638129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518864" y="277813"/>
            <a:ext cx="8229600" cy="774700"/>
          </a:xfrm>
          <a:solidFill>
            <a:schemeClr val="accent3">
              <a:lumMod val="60000"/>
              <a:lumOff val="40000"/>
            </a:schemeClr>
          </a:solidFill>
        </p:spPr>
        <p:txBody>
          <a:bodyPr/>
          <a:lstStyle/>
          <a:p>
            <a:r>
              <a:rPr lang="it-IT" dirty="0">
                <a:solidFill>
                  <a:srgbClr val="C00000"/>
                </a:solidFill>
              </a:rPr>
              <a:t>30 giugno, </a:t>
            </a:r>
            <a:r>
              <a:rPr lang="it-IT" dirty="0" smtClean="0">
                <a:solidFill>
                  <a:srgbClr val="C00000"/>
                </a:solidFill>
              </a:rPr>
              <a:t>lunedì: l’arrivo dei turchi</a:t>
            </a:r>
            <a:endParaRPr lang="it-IT" dirty="0">
              <a:solidFill>
                <a:srgbClr val="C00000"/>
              </a:solidFill>
            </a:endParaRPr>
          </a:p>
        </p:txBody>
      </p:sp>
      <p:sp>
        <p:nvSpPr>
          <p:cNvPr id="31747" name="Rectangle 3"/>
          <p:cNvSpPr>
            <a:spLocks noGrp="1" noChangeArrowheads="1"/>
          </p:cNvSpPr>
          <p:nvPr>
            <p:ph type="body" idx="1"/>
          </p:nvPr>
        </p:nvSpPr>
        <p:spPr>
          <a:xfrm>
            <a:off x="518864" y="1125538"/>
            <a:ext cx="8229600" cy="5543550"/>
          </a:xfrm>
          <a:solidFill>
            <a:schemeClr val="accent2">
              <a:lumMod val="20000"/>
              <a:lumOff val="80000"/>
            </a:schemeClr>
          </a:solidFill>
        </p:spPr>
        <p:txBody>
          <a:bodyPr>
            <a:normAutofit/>
          </a:bodyPr>
          <a:lstStyle/>
          <a:p>
            <a:pPr>
              <a:lnSpc>
                <a:spcPct val="80000"/>
              </a:lnSpc>
            </a:pPr>
            <a:r>
              <a:rPr lang="it-IT" altLang="ja-JP" sz="3600" dirty="0" smtClean="0">
                <a:latin typeface="Arial"/>
              </a:rPr>
              <a:t>Scrive il </a:t>
            </a:r>
            <a:r>
              <a:rPr lang="it-IT" altLang="ja-JP" sz="3600" dirty="0" err="1" smtClean="0">
                <a:latin typeface="Arial"/>
              </a:rPr>
              <a:t>Campis</a:t>
            </a:r>
            <a:r>
              <a:rPr lang="it-IT" altLang="ja-JP" sz="3600" dirty="0" smtClean="0">
                <a:latin typeface="Arial"/>
              </a:rPr>
              <a:t>:</a:t>
            </a:r>
            <a:r>
              <a:rPr lang="ja-JP" altLang="it-IT" sz="3600" dirty="0" smtClean="0">
                <a:latin typeface="Arial"/>
              </a:rPr>
              <a:t>“</a:t>
            </a:r>
            <a:r>
              <a:rPr lang="it-IT" sz="3600" i="1" dirty="0"/>
              <a:t>L'ultimo del mese di giugno comparve a Lipari </a:t>
            </a:r>
            <a:r>
              <a:rPr lang="it-IT" sz="3600" i="1" dirty="0" err="1"/>
              <a:t>Ariadeno</a:t>
            </a:r>
            <a:r>
              <a:rPr lang="it-IT" sz="3600" i="1" dirty="0"/>
              <a:t> con 150 galere, alla qual vista si spopolò tutto quel borgo correndo a </a:t>
            </a:r>
            <a:r>
              <a:rPr lang="it-IT" sz="3600" i="1" dirty="0" err="1"/>
              <a:t>refugiarsi</a:t>
            </a:r>
            <a:r>
              <a:rPr lang="it-IT" sz="3600" i="1" dirty="0"/>
              <a:t> nella Città Murata colle loro robe</a:t>
            </a:r>
            <a:r>
              <a:rPr lang="ja-JP" altLang="it-IT" sz="3600" i="1" dirty="0">
                <a:latin typeface="Arial"/>
              </a:rPr>
              <a:t>”</a:t>
            </a:r>
            <a:r>
              <a:rPr lang="it-IT" sz="3600" i="1" dirty="0"/>
              <a:t> </a:t>
            </a:r>
            <a:r>
              <a:rPr lang="it-IT" sz="3600" i="1" dirty="0" smtClean="0"/>
              <a:t>.</a:t>
            </a:r>
            <a:endParaRPr lang="it-IT" sz="3600" i="1" dirty="0"/>
          </a:p>
          <a:p>
            <a:pPr>
              <a:lnSpc>
                <a:spcPct val="80000"/>
              </a:lnSpc>
            </a:pPr>
            <a:r>
              <a:rPr lang="it-IT" sz="3600" dirty="0" smtClean="0"/>
              <a:t>Aggiunge il De Simone: «I </a:t>
            </a:r>
            <a:r>
              <a:rPr lang="it-IT" sz="3600" dirty="0" err="1"/>
              <a:t>Liparoti</a:t>
            </a:r>
            <a:r>
              <a:rPr lang="it-IT" sz="3600" dirty="0"/>
              <a:t> si radunano nella piazza della Matrice e stringono il patto di solidarietà. A sera l'avanguardia della flotta si vede dispiegata all'altezza di </a:t>
            </a:r>
            <a:r>
              <a:rPr lang="it-IT" sz="3600" dirty="0" err="1"/>
              <a:t>Capistello</a:t>
            </a:r>
            <a:r>
              <a:rPr lang="it-IT" sz="3600" dirty="0"/>
              <a:t>. Nel corso della notte sopraggiungono le altre </a:t>
            </a:r>
            <a:r>
              <a:rPr lang="it-IT" sz="3600" dirty="0" smtClean="0"/>
              <a:t>navi».</a:t>
            </a:r>
            <a:endParaRPr lang="it-IT" sz="3600" dirty="0"/>
          </a:p>
          <a:p>
            <a:pPr>
              <a:lnSpc>
                <a:spcPct val="80000"/>
              </a:lnSpc>
            </a:pPr>
            <a:endParaRPr lang="it-IT" sz="2400" dirty="0"/>
          </a:p>
        </p:txBody>
      </p:sp>
    </p:spTree>
    <p:extLst>
      <p:ext uri="{BB962C8B-B14F-4D97-AF65-F5344CB8AC3E}">
        <p14:creationId xmlns:p14="http://schemas.microsoft.com/office/powerpoint/2010/main" val="152883485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solidFill>
            <a:schemeClr val="accent3">
              <a:lumMod val="60000"/>
              <a:lumOff val="40000"/>
            </a:schemeClr>
          </a:solidFill>
        </p:spPr>
        <p:txBody>
          <a:bodyPr/>
          <a:lstStyle/>
          <a:p>
            <a:r>
              <a:rPr lang="it-IT" dirty="0">
                <a:solidFill>
                  <a:srgbClr val="C00000"/>
                </a:solidFill>
              </a:rPr>
              <a:t>1 luglio, </a:t>
            </a:r>
            <a:r>
              <a:rPr lang="it-IT" dirty="0" smtClean="0">
                <a:solidFill>
                  <a:srgbClr val="C00000"/>
                </a:solidFill>
              </a:rPr>
              <a:t>martedì i primi scontri</a:t>
            </a:r>
            <a:endParaRPr lang="it-IT" dirty="0">
              <a:solidFill>
                <a:srgbClr val="C00000"/>
              </a:solidFill>
            </a:endParaRPr>
          </a:p>
        </p:txBody>
      </p:sp>
      <p:sp>
        <p:nvSpPr>
          <p:cNvPr id="32771" name="Rectangle 3"/>
          <p:cNvSpPr>
            <a:spLocks noGrp="1" noChangeArrowheads="1"/>
          </p:cNvSpPr>
          <p:nvPr>
            <p:ph type="body" idx="1"/>
          </p:nvPr>
        </p:nvSpPr>
        <p:spPr>
          <a:xfrm>
            <a:off x="457200" y="1700808"/>
            <a:ext cx="8229600" cy="4518403"/>
          </a:xfrm>
          <a:solidFill>
            <a:schemeClr val="accent2">
              <a:lumMod val="20000"/>
              <a:lumOff val="80000"/>
            </a:schemeClr>
          </a:solidFill>
        </p:spPr>
        <p:txBody>
          <a:bodyPr>
            <a:noAutofit/>
          </a:bodyPr>
          <a:lstStyle/>
          <a:p>
            <a:pPr marL="0" indent="0">
              <a:lnSpc>
                <a:spcPct val="80000"/>
              </a:lnSpc>
              <a:buNone/>
            </a:pPr>
            <a:r>
              <a:rPr lang="it-IT" sz="2400" dirty="0" err="1" smtClean="0"/>
              <a:t>Campis</a:t>
            </a:r>
            <a:r>
              <a:rPr lang="it-IT" sz="2400" dirty="0" smtClean="0"/>
              <a:t> scrive che </a:t>
            </a:r>
            <a:r>
              <a:rPr lang="it-IT" sz="2400" dirty="0" err="1" smtClean="0"/>
              <a:t>Ariadeno</a:t>
            </a:r>
            <a:r>
              <a:rPr lang="it-IT" sz="2400" dirty="0" smtClean="0"/>
              <a:t> </a:t>
            </a:r>
            <a:r>
              <a:rPr lang="it-IT" sz="2400" dirty="0"/>
              <a:t>fa sbarcare parte degli uomini e venti pezzi di artiglieria a </a:t>
            </a:r>
            <a:r>
              <a:rPr lang="it-IT" sz="2400" dirty="0" err="1"/>
              <a:t>Portinente</a:t>
            </a:r>
            <a:r>
              <a:rPr lang="it-IT" sz="2400" dirty="0"/>
              <a:t>. I </a:t>
            </a:r>
            <a:r>
              <a:rPr lang="it-IT" sz="2400" dirty="0" err="1"/>
              <a:t>Liparoti</a:t>
            </a:r>
            <a:r>
              <a:rPr lang="it-IT" sz="2400" dirty="0"/>
              <a:t> aprono il fuoco, e le galere turchesche, dopo che due restano sommerse, vanno a riparare dietro la punta di </a:t>
            </a:r>
            <a:r>
              <a:rPr lang="it-IT" sz="2400" dirty="0" err="1"/>
              <a:t>Capistello</a:t>
            </a:r>
            <a:r>
              <a:rPr lang="it-IT" sz="2400" dirty="0"/>
              <a:t>. Durante la notte però i Turchi riescono a mettere in terra, a </a:t>
            </a:r>
            <a:r>
              <a:rPr lang="it-IT" sz="2400" dirty="0" err="1"/>
              <a:t>Portinente</a:t>
            </a:r>
            <a:r>
              <a:rPr lang="it-IT" sz="2400" dirty="0"/>
              <a:t> l'artiglieria, e a piazzarla nei pressi del convento francescano e della chiesa di S. Bartolomeo </a:t>
            </a:r>
            <a:r>
              <a:rPr lang="it-IT" sz="2400" dirty="0" smtClean="0"/>
              <a:t>alla </a:t>
            </a:r>
            <a:r>
              <a:rPr lang="it-IT" sz="2400" dirty="0"/>
              <a:t>Maddalena ( </a:t>
            </a:r>
            <a:r>
              <a:rPr lang="it-IT" sz="2400" dirty="0" err="1"/>
              <a:t>Campis</a:t>
            </a:r>
            <a:r>
              <a:rPr lang="it-IT" sz="2400" dirty="0" smtClean="0"/>
              <a:t>).</a:t>
            </a:r>
          </a:p>
          <a:p>
            <a:pPr marL="0" indent="0">
              <a:lnSpc>
                <a:spcPct val="80000"/>
              </a:lnSpc>
              <a:buNone/>
            </a:pPr>
            <a:r>
              <a:rPr lang="it-IT" sz="2400" dirty="0"/>
              <a:t>Murando conferma che i </a:t>
            </a:r>
            <a:r>
              <a:rPr lang="it-IT" sz="2400" dirty="0" err="1"/>
              <a:t>Liparoti</a:t>
            </a:r>
            <a:r>
              <a:rPr lang="it-IT" sz="2400" dirty="0"/>
              <a:t> al primo assalto ammazzarono 40 turchi e che </a:t>
            </a:r>
            <a:r>
              <a:rPr lang="it-IT" sz="2400" dirty="0" err="1"/>
              <a:t>Ariadeno</a:t>
            </a:r>
            <a:r>
              <a:rPr lang="it-IT" sz="2400" dirty="0"/>
              <a:t>  fece discendere a terra tre grossi cannoni e  16 </a:t>
            </a:r>
            <a:r>
              <a:rPr lang="it-IT" sz="2400" dirty="0" err="1"/>
              <a:t>colobrine</a:t>
            </a:r>
            <a:r>
              <a:rPr lang="it-IT" sz="2400" i="1" dirty="0"/>
              <a:t>,</a:t>
            </a:r>
            <a:r>
              <a:rPr lang="it-IT" sz="2400" dirty="0"/>
              <a:t> che furono piantate accanto al monastero, sul monticello all'inizio del borgo, di rimpetto al forte di Lipari. Quella notte stessa discese </a:t>
            </a:r>
            <a:r>
              <a:rPr lang="it-IT" sz="2400" dirty="0" err="1"/>
              <a:t>Ariadeno</a:t>
            </a:r>
            <a:r>
              <a:rPr lang="it-IT" sz="2400" dirty="0"/>
              <a:t> e tutti i turchi che erano in numero di 5550. E appena scesi aprirono il fuoco contro il forte. Ne rimase ferito al ventre uno dei capi turchi.</a:t>
            </a:r>
            <a:r>
              <a:rPr lang="ja-JP" altLang="it-IT" sz="2400" dirty="0">
                <a:latin typeface="Arial"/>
              </a:rPr>
              <a:t>”</a:t>
            </a:r>
            <a:endParaRPr lang="it-IT" sz="2400" dirty="0"/>
          </a:p>
          <a:p>
            <a:pPr marL="0" indent="0">
              <a:lnSpc>
                <a:spcPct val="80000"/>
              </a:lnSpc>
              <a:buNone/>
            </a:pPr>
            <a:endParaRPr lang="it-IT" sz="2000" dirty="0" smtClean="0"/>
          </a:p>
        </p:txBody>
      </p:sp>
    </p:spTree>
    <p:extLst>
      <p:ext uri="{BB962C8B-B14F-4D97-AF65-F5344CB8AC3E}">
        <p14:creationId xmlns:p14="http://schemas.microsoft.com/office/powerpoint/2010/main" val="34777934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4" name="Rectangle 6"/>
          <p:cNvSpPr>
            <a:spLocks noGrp="1" noChangeArrowheads="1"/>
          </p:cNvSpPr>
          <p:nvPr>
            <p:ph type="title"/>
          </p:nvPr>
        </p:nvSpPr>
        <p:spPr>
          <a:solidFill>
            <a:schemeClr val="accent3">
              <a:lumMod val="60000"/>
              <a:lumOff val="40000"/>
            </a:schemeClr>
          </a:solidFill>
        </p:spPr>
        <p:txBody>
          <a:bodyPr>
            <a:normAutofit/>
          </a:bodyPr>
          <a:lstStyle/>
          <a:p>
            <a:r>
              <a:rPr lang="it-IT" sz="3200" dirty="0">
                <a:solidFill>
                  <a:srgbClr val="C00000"/>
                </a:solidFill>
              </a:rPr>
              <a:t>A sinistra un</a:t>
            </a:r>
            <a:r>
              <a:rPr lang="ja-JP" altLang="it-IT" sz="3200" dirty="0">
                <a:solidFill>
                  <a:srgbClr val="C00000"/>
                </a:solidFill>
                <a:latin typeface="Arial"/>
              </a:rPr>
              <a:t>’</a:t>
            </a:r>
            <a:r>
              <a:rPr lang="it-IT" sz="3200" dirty="0">
                <a:solidFill>
                  <a:srgbClr val="C00000"/>
                </a:solidFill>
              </a:rPr>
              <a:t>altra immagine di </a:t>
            </a:r>
            <a:r>
              <a:rPr lang="it-IT" sz="3200" dirty="0" err="1">
                <a:solidFill>
                  <a:srgbClr val="C00000"/>
                </a:solidFill>
              </a:rPr>
              <a:t>Ariadeno</a:t>
            </a:r>
            <a:r>
              <a:rPr lang="it-IT" sz="3200" dirty="0">
                <a:solidFill>
                  <a:srgbClr val="C00000"/>
                </a:solidFill>
              </a:rPr>
              <a:t>, a destra un disegno delle navi barbaresche </a:t>
            </a:r>
          </a:p>
        </p:txBody>
      </p:sp>
      <p:pic>
        <p:nvPicPr>
          <p:cNvPr id="109572" name="Picture 4" descr="Barbaros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557338"/>
            <a:ext cx="2708275" cy="4543425"/>
          </a:xfrm>
          <a:prstGeom prst="rect">
            <a:avLst/>
          </a:prstGeom>
          <a:noFill/>
          <a:extLst>
            <a:ext uri="{909E8E84-426E-40DD-AFC4-6F175D3DCCD1}">
              <a14:hiddenFill xmlns:a14="http://schemas.microsoft.com/office/drawing/2010/main">
                <a:solidFill>
                  <a:srgbClr val="FFFFFF"/>
                </a:solidFill>
              </a14:hiddenFill>
            </a:ext>
          </a:extLst>
        </p:spPr>
      </p:pic>
      <p:pic>
        <p:nvPicPr>
          <p:cNvPr id="109573" name="Picture 5" descr="pirat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938" y="1557338"/>
            <a:ext cx="5580062" cy="317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4320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solidFill>
            <a:schemeClr val="accent3">
              <a:lumMod val="60000"/>
              <a:lumOff val="40000"/>
            </a:schemeClr>
          </a:solidFill>
        </p:spPr>
        <p:txBody>
          <a:bodyPr/>
          <a:lstStyle/>
          <a:p>
            <a:r>
              <a:rPr lang="it-IT" dirty="0">
                <a:solidFill>
                  <a:srgbClr val="C00000"/>
                </a:solidFill>
              </a:rPr>
              <a:t>2 </a:t>
            </a:r>
            <a:r>
              <a:rPr lang="it-IT" dirty="0" smtClean="0">
                <a:solidFill>
                  <a:srgbClr val="C00000"/>
                </a:solidFill>
              </a:rPr>
              <a:t>luglio, il primo incontro ?</a:t>
            </a:r>
            <a:endParaRPr lang="it-IT" dirty="0">
              <a:solidFill>
                <a:srgbClr val="C00000"/>
              </a:solidFill>
            </a:endParaRPr>
          </a:p>
        </p:txBody>
      </p:sp>
      <p:sp>
        <p:nvSpPr>
          <p:cNvPr id="36867" name="Rectangle 3"/>
          <p:cNvSpPr>
            <a:spLocks noGrp="1" noChangeArrowheads="1"/>
          </p:cNvSpPr>
          <p:nvPr>
            <p:ph type="body" idx="1"/>
          </p:nvPr>
        </p:nvSpPr>
        <p:spPr>
          <a:xfrm>
            <a:off x="457200" y="1600200"/>
            <a:ext cx="8229600" cy="4997450"/>
          </a:xfrm>
          <a:solidFill>
            <a:schemeClr val="accent3">
              <a:lumMod val="20000"/>
              <a:lumOff val="80000"/>
            </a:schemeClr>
          </a:solidFill>
        </p:spPr>
        <p:txBody>
          <a:bodyPr>
            <a:noAutofit/>
          </a:bodyPr>
          <a:lstStyle/>
          <a:p>
            <a:pPr>
              <a:lnSpc>
                <a:spcPct val="80000"/>
              </a:lnSpc>
            </a:pPr>
            <a:r>
              <a:rPr lang="it-IT" sz="2400" dirty="0" smtClean="0"/>
              <a:t>Secondo il </a:t>
            </a:r>
            <a:r>
              <a:rPr lang="it-IT" sz="2400" dirty="0" err="1" smtClean="0"/>
              <a:t>Maurando</a:t>
            </a:r>
            <a:r>
              <a:rPr lang="it-IT" sz="2400" dirty="0" smtClean="0"/>
              <a:t> Il </a:t>
            </a:r>
            <a:r>
              <a:rPr lang="it-IT" sz="2400" dirty="0"/>
              <a:t>2 di </a:t>
            </a:r>
            <a:r>
              <a:rPr lang="it-IT" sz="2400" dirty="0" smtClean="0"/>
              <a:t>luglio </a:t>
            </a:r>
            <a:r>
              <a:rPr lang="it-IT" sz="2400" dirty="0"/>
              <a:t>dalla città uscirono tre dei capi e vennero </a:t>
            </a:r>
            <a:r>
              <a:rPr lang="it-IT" sz="2400" dirty="0" smtClean="0"/>
              <a:t>da </a:t>
            </a:r>
            <a:r>
              <a:rPr lang="it-IT" sz="2400" dirty="0" err="1" smtClean="0"/>
              <a:t>Ariadeno</a:t>
            </a:r>
            <a:r>
              <a:rPr lang="it-IT" sz="2400" dirty="0" smtClean="0"/>
              <a:t> </a:t>
            </a:r>
            <a:r>
              <a:rPr lang="it-IT" sz="2400" dirty="0"/>
              <a:t>per cercare di patteggiare. Avrebbero dato ad </a:t>
            </a:r>
            <a:r>
              <a:rPr lang="it-IT" sz="2400" dirty="0" err="1"/>
              <a:t>Ariadeno</a:t>
            </a:r>
            <a:r>
              <a:rPr lang="it-IT" sz="2400" dirty="0"/>
              <a:t> 15 mila ducati d'oro se l'armata se ne </a:t>
            </a:r>
            <a:r>
              <a:rPr lang="it-IT" sz="2400" dirty="0" smtClean="0"/>
              <a:t> fosse andata </a:t>
            </a:r>
            <a:r>
              <a:rPr lang="it-IT" sz="2400" dirty="0"/>
              <a:t>via senza fare nessun male agli uomini e senza danneggiare i beni. </a:t>
            </a:r>
            <a:r>
              <a:rPr lang="it-IT" sz="2400" dirty="0" err="1" smtClean="0"/>
              <a:t>Ariadeno</a:t>
            </a:r>
            <a:r>
              <a:rPr lang="it-IT" sz="2400" dirty="0" smtClean="0"/>
              <a:t> </a:t>
            </a:r>
            <a:r>
              <a:rPr lang="it-IT" sz="2400" dirty="0"/>
              <a:t>rispose che sarebbe stato felice di salvare uomini e città ma voleva 30 mila ducati d'oro e 200 bambini e 200 bambine. Altrimenti non sarebbero partiti prima di avere conquistato la città </a:t>
            </a:r>
            <a:r>
              <a:rPr lang="it-IT" sz="2400" dirty="0" smtClean="0"/>
              <a:t>e </a:t>
            </a:r>
            <a:r>
              <a:rPr lang="it-IT" sz="2400" dirty="0"/>
              <a:t>distrutta l'isola. </a:t>
            </a:r>
            <a:r>
              <a:rPr lang="it-IT" sz="2400" dirty="0" smtClean="0"/>
              <a:t> La delegazione </a:t>
            </a:r>
            <a:r>
              <a:rPr lang="it-IT" sz="2400" dirty="0" err="1" smtClean="0"/>
              <a:t>liparota</a:t>
            </a:r>
            <a:r>
              <a:rPr lang="it-IT" sz="2400" dirty="0" smtClean="0"/>
              <a:t> rientra mesta nelle mura.</a:t>
            </a:r>
          </a:p>
          <a:p>
            <a:pPr>
              <a:lnSpc>
                <a:spcPct val="80000"/>
              </a:lnSpc>
            </a:pPr>
            <a:r>
              <a:rPr lang="it-IT" sz="2400" dirty="0" smtClean="0"/>
              <a:t>Secondo il De Simone il 2 luglio giunge a Messina </a:t>
            </a:r>
            <a:r>
              <a:rPr lang="it-IT" sz="2400" dirty="0" err="1" smtClean="0"/>
              <a:t>Giannettino</a:t>
            </a:r>
            <a:r>
              <a:rPr lang="it-IT" sz="2400" dirty="0" smtClean="0"/>
              <a:t> Doria – nobile genovese che più volte si scontrò nel Mediterraneo con la flotta ottomana - con 30 galere, si consulta col Presidente della Sicilia don Giovanni d’Aragona ma giudicano impossibile un attacco alla flotta turca e collocano le galere sulla fascia costiera.</a:t>
            </a:r>
          </a:p>
        </p:txBody>
      </p:sp>
    </p:spTree>
    <p:extLst>
      <p:ext uri="{BB962C8B-B14F-4D97-AF65-F5344CB8AC3E}">
        <p14:creationId xmlns:p14="http://schemas.microsoft.com/office/powerpoint/2010/main" val="24002066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4">
              <a:lumMod val="40000"/>
              <a:lumOff val="60000"/>
            </a:schemeClr>
          </a:solidFill>
        </p:spPr>
        <p:txBody>
          <a:bodyPr/>
          <a:lstStyle/>
          <a:p>
            <a:r>
              <a:rPr lang="it-IT" dirty="0" smtClean="0">
                <a:solidFill>
                  <a:srgbClr val="C00000"/>
                </a:solidFill>
              </a:rPr>
              <a:t>Il Castello come rifugio</a:t>
            </a:r>
            <a:endParaRPr lang="it-IT" dirty="0">
              <a:solidFill>
                <a:srgbClr val="C00000"/>
              </a:solidFill>
            </a:endParaRPr>
          </a:p>
        </p:txBody>
      </p:sp>
      <p:sp>
        <p:nvSpPr>
          <p:cNvPr id="3" name="Segnaposto contenuto 2"/>
          <p:cNvSpPr>
            <a:spLocks noGrp="1"/>
          </p:cNvSpPr>
          <p:nvPr>
            <p:ph idx="1"/>
          </p:nvPr>
        </p:nvSpPr>
        <p:spPr>
          <a:solidFill>
            <a:schemeClr val="accent2">
              <a:lumMod val="20000"/>
              <a:lumOff val="80000"/>
            </a:schemeClr>
          </a:solidFill>
        </p:spPr>
        <p:txBody>
          <a:bodyPr>
            <a:normAutofit fontScale="92500"/>
          </a:bodyPr>
          <a:lstStyle/>
          <a:p>
            <a:r>
              <a:rPr lang="it-IT" dirty="0" smtClean="0"/>
              <a:t>Era questa la situazione al Castello quando arrivò nel 1544 la terza ruina: quella del Barbarossa. Certo Lipari non era costituita solo dal Castello ma la cittadina si estendeva anche nell’area circostante fino al quartiere di Sopra la terra. Non mancava anche chi viveva nelle campagne.</a:t>
            </a:r>
          </a:p>
          <a:p>
            <a:r>
              <a:rPr lang="it-IT" dirty="0" smtClean="0"/>
              <a:t>Ma l’unica zona protetta era il Castello ed in esso cercavano rifugio tutti nei momenti del pericolo.</a:t>
            </a:r>
            <a:endParaRPr lang="it-IT" dirty="0"/>
          </a:p>
        </p:txBody>
      </p:sp>
    </p:spTree>
    <p:extLst>
      <p:ext uri="{BB962C8B-B14F-4D97-AF65-F5344CB8AC3E}">
        <p14:creationId xmlns:p14="http://schemas.microsoft.com/office/powerpoint/2010/main" val="398946768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solidFill>
            <a:schemeClr val="accent3">
              <a:lumMod val="60000"/>
              <a:lumOff val="40000"/>
            </a:schemeClr>
          </a:solidFill>
        </p:spPr>
        <p:txBody>
          <a:bodyPr/>
          <a:lstStyle/>
          <a:p>
            <a:r>
              <a:rPr lang="it-IT" dirty="0">
                <a:solidFill>
                  <a:srgbClr val="C00000"/>
                </a:solidFill>
              </a:rPr>
              <a:t>3 luglio, mercoledì: </a:t>
            </a:r>
            <a:r>
              <a:rPr lang="it-IT" dirty="0" err="1">
                <a:solidFill>
                  <a:srgbClr val="C00000"/>
                </a:solidFill>
              </a:rPr>
              <a:t>Campis</a:t>
            </a:r>
            <a:endParaRPr lang="it-IT" dirty="0">
              <a:solidFill>
                <a:srgbClr val="C00000"/>
              </a:solidFill>
            </a:endParaRPr>
          </a:p>
        </p:txBody>
      </p:sp>
      <p:sp>
        <p:nvSpPr>
          <p:cNvPr id="37891" name="Rectangle 3"/>
          <p:cNvSpPr>
            <a:spLocks noGrp="1" noChangeArrowheads="1"/>
          </p:cNvSpPr>
          <p:nvPr>
            <p:ph type="body" idx="1"/>
          </p:nvPr>
        </p:nvSpPr>
        <p:spPr>
          <a:xfrm>
            <a:off x="457200" y="1600200"/>
            <a:ext cx="8229600" cy="4781128"/>
          </a:xfrm>
          <a:solidFill>
            <a:schemeClr val="accent2">
              <a:lumMod val="20000"/>
              <a:lumOff val="80000"/>
            </a:schemeClr>
          </a:solidFill>
        </p:spPr>
        <p:txBody>
          <a:bodyPr>
            <a:normAutofit fontScale="92500" lnSpcReduction="10000"/>
          </a:bodyPr>
          <a:lstStyle/>
          <a:p>
            <a:pPr>
              <a:lnSpc>
                <a:spcPct val="80000"/>
              </a:lnSpc>
            </a:pPr>
            <a:r>
              <a:rPr lang="it-IT" sz="2800" dirty="0" smtClean="0"/>
              <a:t>Il </a:t>
            </a:r>
            <a:r>
              <a:rPr lang="it-IT" sz="2800" dirty="0" err="1" smtClean="0"/>
              <a:t>Campis</a:t>
            </a:r>
            <a:r>
              <a:rPr lang="it-IT" sz="2800" dirty="0" smtClean="0"/>
              <a:t> colloca questo primo incontro il  giorno 3 e lo descrive un po’ diversamente: «Al </a:t>
            </a:r>
            <a:r>
              <a:rPr lang="it-IT" sz="2800" dirty="0"/>
              <a:t>fine di scongiurare il peggio, i giurati di Lipari inviarono al Barbarossa quattro </a:t>
            </a:r>
            <a:r>
              <a:rPr lang="it-IT" sz="2800" dirty="0" smtClean="0"/>
              <a:t>messaggeri</a:t>
            </a:r>
            <a:r>
              <a:rPr lang="it-IT" sz="2800" dirty="0"/>
              <a:t>, Ferrante Russo, Bartolo Comito, Lorenzo Proto e Bartolo Damiani. Barbarossa pretese centomila scudi e abbandonerebbe l'isola. I messaggeri </a:t>
            </a:r>
            <a:r>
              <a:rPr lang="it-IT" sz="2800" dirty="0" smtClean="0"/>
              <a:t>ritornarono </a:t>
            </a:r>
            <a:r>
              <a:rPr lang="it-IT" sz="2800" dirty="0"/>
              <a:t>ed informarono i cittadini che li rinviarono ancora una volta dal grande ammiraglio per proporgli una più ragionevole cifra. Barbarossa è irremovibile e continua a bombardare l'infelice </a:t>
            </a:r>
            <a:r>
              <a:rPr lang="it-IT" sz="2800" dirty="0" smtClean="0"/>
              <a:t>città». </a:t>
            </a:r>
          </a:p>
          <a:p>
            <a:pPr>
              <a:lnSpc>
                <a:spcPct val="80000"/>
              </a:lnSpc>
            </a:pPr>
            <a:r>
              <a:rPr lang="it-IT" sz="2800" dirty="0" smtClean="0"/>
              <a:t>Inoltre il </a:t>
            </a:r>
            <a:r>
              <a:rPr lang="it-IT" sz="2800" dirty="0" err="1" smtClean="0"/>
              <a:t>Campis</a:t>
            </a:r>
            <a:r>
              <a:rPr lang="it-IT" sz="2800" dirty="0" smtClean="0"/>
              <a:t> informa che le mura sono fracassate in più settori e </a:t>
            </a:r>
            <a:r>
              <a:rPr lang="it-IT" sz="2800" dirty="0"/>
              <a:t>i cannoni del Castello sono inutilizzabili e tacciono. </a:t>
            </a:r>
            <a:r>
              <a:rPr lang="it-IT" sz="2800" dirty="0" smtClean="0"/>
              <a:t>Ma diverse sono le versioni di </a:t>
            </a:r>
            <a:r>
              <a:rPr lang="it-IT" sz="2800" dirty="0" err="1" smtClean="0"/>
              <a:t>Maurando</a:t>
            </a:r>
            <a:r>
              <a:rPr lang="it-IT" sz="2800" dirty="0" smtClean="0"/>
              <a:t> e dei cappuccini.</a:t>
            </a:r>
            <a:r>
              <a:rPr lang="it-IT" sz="2800" dirty="0"/>
              <a:t/>
            </a:r>
            <a:br>
              <a:rPr lang="it-IT" sz="2800" dirty="0"/>
            </a:br>
            <a:endParaRPr lang="it-IT" sz="2800" dirty="0"/>
          </a:p>
        </p:txBody>
      </p:sp>
    </p:spTree>
    <p:extLst>
      <p:ext uri="{BB962C8B-B14F-4D97-AF65-F5344CB8AC3E}">
        <p14:creationId xmlns:p14="http://schemas.microsoft.com/office/powerpoint/2010/main" val="39061415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solidFill>
            <a:schemeClr val="accent3">
              <a:lumMod val="60000"/>
              <a:lumOff val="40000"/>
            </a:schemeClr>
          </a:solidFill>
        </p:spPr>
        <p:txBody>
          <a:bodyPr>
            <a:normAutofit fontScale="90000"/>
          </a:bodyPr>
          <a:lstStyle/>
          <a:p>
            <a:r>
              <a:rPr lang="it-IT" sz="3800" dirty="0">
                <a:solidFill>
                  <a:srgbClr val="C00000"/>
                </a:solidFill>
              </a:rPr>
              <a:t> </a:t>
            </a:r>
            <a:r>
              <a:rPr lang="it-IT" sz="3800" dirty="0" smtClean="0">
                <a:solidFill>
                  <a:srgbClr val="C00000"/>
                </a:solidFill>
              </a:rPr>
              <a:t>4 – 5 luglio</a:t>
            </a:r>
            <a:r>
              <a:rPr lang="it-IT" sz="3800" dirty="0">
                <a:solidFill>
                  <a:srgbClr val="C00000"/>
                </a:solidFill>
              </a:rPr>
              <a:t> </a:t>
            </a:r>
            <a:r>
              <a:rPr lang="it-IT" sz="3800" dirty="0" smtClean="0">
                <a:solidFill>
                  <a:srgbClr val="C00000"/>
                </a:solidFill>
              </a:rPr>
              <a:t>venerdì e sabato </a:t>
            </a:r>
            <a:br>
              <a:rPr lang="it-IT" sz="3800" dirty="0" smtClean="0">
                <a:solidFill>
                  <a:srgbClr val="C00000"/>
                </a:solidFill>
              </a:rPr>
            </a:br>
            <a:r>
              <a:rPr lang="it-IT" sz="3800" dirty="0" smtClean="0">
                <a:solidFill>
                  <a:srgbClr val="C00000"/>
                </a:solidFill>
              </a:rPr>
              <a:t>(ma il Castello tiene e resiste…)</a:t>
            </a:r>
            <a:endParaRPr lang="it-IT" sz="3800" dirty="0">
              <a:solidFill>
                <a:srgbClr val="C00000"/>
              </a:solidFill>
            </a:endParaRPr>
          </a:p>
        </p:txBody>
      </p:sp>
      <p:sp>
        <p:nvSpPr>
          <p:cNvPr id="39939" name="Rectangle 3"/>
          <p:cNvSpPr>
            <a:spLocks noGrp="1" noChangeArrowheads="1"/>
          </p:cNvSpPr>
          <p:nvPr>
            <p:ph type="body" idx="1"/>
          </p:nvPr>
        </p:nvSpPr>
        <p:spPr>
          <a:xfrm>
            <a:off x="457200" y="1484784"/>
            <a:ext cx="8229600" cy="5039841"/>
          </a:xfrm>
          <a:solidFill>
            <a:schemeClr val="accent2">
              <a:lumMod val="20000"/>
              <a:lumOff val="80000"/>
            </a:schemeClr>
          </a:solidFill>
        </p:spPr>
        <p:txBody>
          <a:bodyPr>
            <a:noAutofit/>
          </a:bodyPr>
          <a:lstStyle/>
          <a:p>
            <a:pPr>
              <a:lnSpc>
                <a:spcPct val="80000"/>
              </a:lnSpc>
            </a:pPr>
            <a:r>
              <a:rPr lang="it-IT" sz="2400" dirty="0" err="1"/>
              <a:t>Maurando</a:t>
            </a:r>
            <a:r>
              <a:rPr lang="it-IT" sz="2400" dirty="0"/>
              <a:t> </a:t>
            </a:r>
            <a:r>
              <a:rPr lang="it-IT" sz="2400" dirty="0" smtClean="0"/>
              <a:t>afferma </a:t>
            </a:r>
            <a:r>
              <a:rPr lang="it-IT" sz="2400" dirty="0"/>
              <a:t>che </a:t>
            </a:r>
            <a:r>
              <a:rPr lang="it-IT" sz="2400" dirty="0" smtClean="0"/>
              <a:t>mai </a:t>
            </a:r>
            <a:r>
              <a:rPr lang="it-IT" sz="2400" dirty="0"/>
              <a:t>cessarono i turchi di notte e di giorno di sparare cannonate e archibugiate contro la città e soprattutto contro i bastioni che si trovavano proprio di fronte al monastero dove stava l'artiglieria dei Turchi. Ma proprio la copertura dei bastioni oltre alla città, difendevano gli abitanti, che </a:t>
            </a:r>
            <a:r>
              <a:rPr lang="it-IT" sz="2400" dirty="0" smtClean="0"/>
              <a:t> </a:t>
            </a:r>
            <a:r>
              <a:rPr lang="it-IT" sz="2400" dirty="0"/>
              <a:t>al riparo dei bastioni i </a:t>
            </a:r>
            <a:r>
              <a:rPr lang="it-IT" sz="2400" dirty="0" err="1"/>
              <a:t>Liparoti</a:t>
            </a:r>
            <a:r>
              <a:rPr lang="it-IT" sz="2400" dirty="0"/>
              <a:t> sparavano sui Turchi e ne ammazzavano parecchi</a:t>
            </a:r>
            <a:r>
              <a:rPr lang="it-IT" sz="2400" dirty="0" smtClean="0"/>
              <a:t>.</a:t>
            </a:r>
            <a:endParaRPr lang="it-IT" sz="2400" dirty="0"/>
          </a:p>
          <a:p>
            <a:pPr>
              <a:lnSpc>
                <a:spcPct val="80000"/>
              </a:lnSpc>
            </a:pPr>
            <a:r>
              <a:rPr lang="it-IT" sz="2400" dirty="0" smtClean="0"/>
              <a:t>Secondo i </a:t>
            </a:r>
            <a:r>
              <a:rPr lang="it-IT" sz="2400" dirty="0"/>
              <a:t>cappuccini </a:t>
            </a:r>
            <a:r>
              <a:rPr lang="it-IT" sz="2400" dirty="0" smtClean="0"/>
              <a:t>il </a:t>
            </a:r>
            <a:r>
              <a:rPr lang="it-IT" sz="2400" dirty="0"/>
              <a:t>bombardamento fatto dal Monastero non bastò ad aprire brecce utili ad un eventuale assalto delle truppe </a:t>
            </a:r>
            <a:r>
              <a:rPr lang="it-IT" sz="2400" dirty="0" err="1"/>
              <a:t>perchè</a:t>
            </a:r>
            <a:r>
              <a:rPr lang="it-IT" sz="2400" dirty="0"/>
              <a:t> i muri sono </a:t>
            </a:r>
            <a:r>
              <a:rPr lang="it-IT" sz="2400" dirty="0" err="1" smtClean="0"/>
              <a:t>terrapianati</a:t>
            </a:r>
            <a:r>
              <a:rPr lang="it-IT" sz="2400" dirty="0" smtClean="0"/>
              <a:t> </a:t>
            </a:r>
            <a:r>
              <a:rPr lang="it-IT" sz="2400" dirty="0"/>
              <a:t>e </a:t>
            </a:r>
            <a:r>
              <a:rPr lang="ja-JP" altLang="it-IT" sz="2400" dirty="0">
                <a:latin typeface="Arial"/>
              </a:rPr>
              <a:t>“</a:t>
            </a:r>
            <a:r>
              <a:rPr lang="it-IT" sz="2400" dirty="0"/>
              <a:t>anco di questa parte segue la pietra soda</a:t>
            </a:r>
            <a:r>
              <a:rPr lang="ja-JP" altLang="it-IT" sz="2400" dirty="0">
                <a:latin typeface="Arial"/>
              </a:rPr>
              <a:t>”</a:t>
            </a:r>
            <a:r>
              <a:rPr lang="it-IT" sz="2400" dirty="0"/>
              <a:t>. Così Barbarossa ordinò che l'artiglieria si portasse ad altro posto, poco distante, dove oggi c'è la chiesa di San </a:t>
            </a:r>
            <a:r>
              <a:rPr lang="it-IT" sz="2400" dirty="0" smtClean="0"/>
              <a:t>Pietro, </a:t>
            </a:r>
            <a:r>
              <a:rPr lang="it-IT" sz="2400" dirty="0"/>
              <a:t>dove si fece spazio gettando alcuni muri per terra. Secondo il Barbarossa quindi la parte più debole delle mura e più facilmente espugnabile era quella occidentale.</a:t>
            </a:r>
          </a:p>
        </p:txBody>
      </p:sp>
    </p:spTree>
    <p:extLst>
      <p:ext uri="{BB962C8B-B14F-4D97-AF65-F5344CB8AC3E}">
        <p14:creationId xmlns:p14="http://schemas.microsoft.com/office/powerpoint/2010/main" val="23752711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solidFill>
            <a:schemeClr val="accent3">
              <a:lumMod val="60000"/>
              <a:lumOff val="40000"/>
            </a:schemeClr>
          </a:solidFill>
        </p:spPr>
        <p:txBody>
          <a:bodyPr>
            <a:normAutofit fontScale="90000"/>
          </a:bodyPr>
          <a:lstStyle/>
          <a:p>
            <a:r>
              <a:rPr lang="it-IT" sz="3800" dirty="0" smtClean="0">
                <a:solidFill>
                  <a:srgbClr val="C00000"/>
                </a:solidFill>
              </a:rPr>
              <a:t>6-7 luglio domenica-lunedì: fuga dal castello?</a:t>
            </a:r>
            <a:endParaRPr lang="it-IT" sz="3800" dirty="0">
              <a:solidFill>
                <a:srgbClr val="C00000"/>
              </a:solidFill>
            </a:endParaRPr>
          </a:p>
        </p:txBody>
      </p:sp>
      <p:sp>
        <p:nvSpPr>
          <p:cNvPr id="40963" name="Rectangle 3"/>
          <p:cNvSpPr>
            <a:spLocks noGrp="1" noChangeArrowheads="1"/>
          </p:cNvSpPr>
          <p:nvPr>
            <p:ph type="body" idx="1"/>
          </p:nvPr>
        </p:nvSpPr>
        <p:spPr>
          <a:solidFill>
            <a:schemeClr val="accent2">
              <a:lumMod val="20000"/>
              <a:lumOff val="80000"/>
            </a:schemeClr>
          </a:solidFill>
        </p:spPr>
        <p:txBody>
          <a:bodyPr>
            <a:normAutofit fontScale="92500" lnSpcReduction="10000"/>
          </a:bodyPr>
          <a:lstStyle/>
          <a:p>
            <a:r>
              <a:rPr lang="it-IT" sz="2400" dirty="0" smtClean="0"/>
              <a:t>Secondo il De Simone </a:t>
            </a:r>
            <a:r>
              <a:rPr lang="it-IT" sz="2400" dirty="0"/>
              <a:t> </a:t>
            </a:r>
            <a:r>
              <a:rPr lang="it-IT" sz="2400" dirty="0" smtClean="0"/>
              <a:t> il </a:t>
            </a:r>
            <a:r>
              <a:rPr lang="it-IT" sz="2400" dirty="0"/>
              <a:t>bastione meridionale della città crolla. Si hanno i primi corpo a corpo tra </a:t>
            </a:r>
            <a:r>
              <a:rPr lang="it-IT" sz="2400" dirty="0" err="1"/>
              <a:t>Liparoti</a:t>
            </a:r>
            <a:r>
              <a:rPr lang="it-IT" sz="2400" dirty="0"/>
              <a:t> e Turchi sul filo della breccia. Sulle abitazioni continua a cadere la pioggia dei proiettili. Gli ottomila assediati resistono oltre ogni umana possibilità. Di notte, calandosi per le scarpate, mettono in salvo alcuni bambini e donne</a:t>
            </a:r>
            <a:r>
              <a:rPr lang="it-IT" sz="2400" dirty="0" smtClean="0"/>
              <a:t>.</a:t>
            </a:r>
          </a:p>
          <a:p>
            <a:pPr>
              <a:lnSpc>
                <a:spcPct val="80000"/>
              </a:lnSpc>
            </a:pPr>
            <a:r>
              <a:rPr lang="it-IT" sz="2400" dirty="0" err="1"/>
              <a:t>Maurando</a:t>
            </a:r>
            <a:r>
              <a:rPr lang="it-IT" sz="2400" dirty="0"/>
              <a:t> non parla del crollo del bastione</a:t>
            </a:r>
            <a:r>
              <a:rPr lang="it-IT" sz="2400" dirty="0" smtClean="0"/>
              <a:t>. anzi </a:t>
            </a:r>
            <a:r>
              <a:rPr lang="it-IT" sz="2400" dirty="0"/>
              <a:t>afferma che continuando li Turchi </a:t>
            </a:r>
            <a:r>
              <a:rPr lang="it-IT" sz="2400" dirty="0" smtClean="0"/>
              <a:t>ad </a:t>
            </a:r>
            <a:r>
              <a:rPr lang="it-IT" sz="2400" dirty="0"/>
              <a:t>attaccare e battere la città di Lipari, quelli da dentro tirarono un colpo di cannone che ammazzò 18 Turchi e uno spagnolo </a:t>
            </a:r>
            <a:r>
              <a:rPr lang="it-IT" sz="2400" dirty="0" smtClean="0"/>
              <a:t>rinnegato </a:t>
            </a:r>
            <a:r>
              <a:rPr lang="it-IT" sz="2400" dirty="0"/>
              <a:t>fu ferito da un </a:t>
            </a:r>
            <a:r>
              <a:rPr lang="it-IT" sz="2400" dirty="0" smtClean="0"/>
              <a:t>sasso alla testa.</a:t>
            </a:r>
            <a:endParaRPr lang="it-IT" sz="2400" dirty="0"/>
          </a:p>
          <a:p>
            <a:pPr>
              <a:lnSpc>
                <a:spcPct val="80000"/>
              </a:lnSpc>
            </a:pPr>
            <a:r>
              <a:rPr lang="it-IT" sz="2400" dirty="0"/>
              <a:t>Parla invece </a:t>
            </a:r>
            <a:r>
              <a:rPr lang="it-IT" sz="2400" dirty="0" smtClean="0"/>
              <a:t> </a:t>
            </a:r>
            <a:r>
              <a:rPr lang="it-IT" sz="2400" dirty="0"/>
              <a:t>anche lui di una </a:t>
            </a:r>
            <a:r>
              <a:rPr lang="it-IT" sz="2400" dirty="0" smtClean="0"/>
              <a:t>fuga. </a:t>
            </a:r>
            <a:r>
              <a:rPr lang="it-IT" sz="2400" dirty="0"/>
              <a:t>Verso le tre di notte fuggirono 20 uomini dalla città e di questi ne furono presi 4, i quali condotti da </a:t>
            </a:r>
            <a:r>
              <a:rPr lang="it-IT" sz="2400" dirty="0" err="1"/>
              <a:t>Ariadeno</a:t>
            </a:r>
            <a:r>
              <a:rPr lang="it-IT" sz="2400" dirty="0"/>
              <a:t> dissero che se i turchi avessero continuato a sparare sulla città come facevano, la città si sarebbe arresa a discrezione, </a:t>
            </a:r>
            <a:r>
              <a:rPr lang="it-IT" sz="2400" dirty="0" err="1"/>
              <a:t>perchè</a:t>
            </a:r>
            <a:r>
              <a:rPr lang="it-IT" sz="2400" dirty="0"/>
              <a:t> i capi ed i governatori di questa erano fra loro divisi. </a:t>
            </a:r>
            <a:endParaRPr lang="it-IT" sz="2000" dirty="0"/>
          </a:p>
          <a:p>
            <a:endParaRPr lang="it-IT" sz="2400" dirty="0"/>
          </a:p>
        </p:txBody>
      </p:sp>
    </p:spTree>
    <p:extLst>
      <p:ext uri="{BB962C8B-B14F-4D97-AF65-F5344CB8AC3E}">
        <p14:creationId xmlns:p14="http://schemas.microsoft.com/office/powerpoint/2010/main" val="42510632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114"/>
          </a:xfrm>
          <a:solidFill>
            <a:schemeClr val="accent4">
              <a:lumMod val="60000"/>
              <a:lumOff val="40000"/>
            </a:schemeClr>
          </a:solidFill>
        </p:spPr>
        <p:txBody>
          <a:bodyPr/>
          <a:lstStyle/>
          <a:p>
            <a:r>
              <a:rPr lang="it-IT" dirty="0" smtClean="0">
                <a:solidFill>
                  <a:srgbClr val="C00000"/>
                </a:solidFill>
              </a:rPr>
              <a:t>Chi era il Camagna ?</a:t>
            </a:r>
            <a:endParaRPr lang="it-IT" dirty="0">
              <a:solidFill>
                <a:srgbClr val="C00000"/>
              </a:solidFill>
            </a:endParaRPr>
          </a:p>
        </p:txBody>
      </p:sp>
      <p:sp>
        <p:nvSpPr>
          <p:cNvPr id="3" name="Segnaposto contenuto 2"/>
          <p:cNvSpPr>
            <a:spLocks noGrp="1"/>
          </p:cNvSpPr>
          <p:nvPr>
            <p:ph idx="1"/>
          </p:nvPr>
        </p:nvSpPr>
        <p:spPr>
          <a:xfrm>
            <a:off x="467544" y="1412776"/>
            <a:ext cx="8229600" cy="5174035"/>
          </a:xfrm>
          <a:solidFill>
            <a:schemeClr val="accent2">
              <a:lumMod val="20000"/>
              <a:lumOff val="80000"/>
            </a:schemeClr>
          </a:solidFill>
        </p:spPr>
        <p:txBody>
          <a:bodyPr>
            <a:normAutofit fontScale="55000" lnSpcReduction="20000"/>
          </a:bodyPr>
          <a:lstStyle/>
          <a:p>
            <a:r>
              <a:rPr lang="it-IT" sz="3600" dirty="0" smtClean="0"/>
              <a:t>Il </a:t>
            </a:r>
            <a:r>
              <a:rPr lang="it-IT" sz="3600" dirty="0" err="1" smtClean="0"/>
              <a:t>Campis</a:t>
            </a:r>
            <a:r>
              <a:rPr lang="it-IT" sz="3600" dirty="0" smtClean="0"/>
              <a:t> parla di un altro tentativo </a:t>
            </a:r>
            <a:r>
              <a:rPr lang="it-IT" sz="3600" dirty="0"/>
              <a:t>i</a:t>
            </a:r>
            <a:r>
              <a:rPr lang="it-IT" sz="3600" dirty="0" smtClean="0"/>
              <a:t>l giorno 8 che fallisce. Il giorno 9 il De Simone fa entrare in campo Jacopo Camagna che fino ad allora si era tenuto in disparte  – anche perché afflitto da una brutta sciatica - limitandosi a comandare il presidio dinnanzi alla </a:t>
            </a:r>
            <a:r>
              <a:rPr lang="it-IT" sz="3600" dirty="0" err="1" smtClean="0"/>
              <a:t>piazzeta</a:t>
            </a:r>
            <a:r>
              <a:rPr lang="it-IT" sz="3600" dirty="0" smtClean="0"/>
              <a:t> della chiesa delle Grazie nel </a:t>
            </a:r>
            <a:r>
              <a:rPr lang="it-IT" sz="3600" dirty="0" err="1" smtClean="0"/>
              <a:t>quartire</a:t>
            </a:r>
            <a:r>
              <a:rPr lang="it-IT" sz="3600" dirty="0" smtClean="0"/>
              <a:t> di Terranova. Chi era il Camagna? </a:t>
            </a:r>
          </a:p>
          <a:p>
            <a:r>
              <a:rPr lang="it-IT" sz="3600" dirty="0"/>
              <a:t>Dice </a:t>
            </a:r>
            <a:r>
              <a:rPr lang="it-IT" sz="3600" dirty="0" smtClean="0"/>
              <a:t>il </a:t>
            </a:r>
            <a:r>
              <a:rPr lang="it-IT" sz="3600" dirty="0" err="1"/>
              <a:t>Campis</a:t>
            </a:r>
            <a:r>
              <a:rPr lang="it-IT" sz="3600" dirty="0"/>
              <a:t>: “</a:t>
            </a:r>
            <a:r>
              <a:rPr lang="it-IT" sz="3600" i="1" dirty="0"/>
              <a:t>Era il Camagna gentiluomo di molta stima appresso tutti e, come già avanzato in età, </a:t>
            </a:r>
            <a:r>
              <a:rPr lang="it-IT" sz="3600" i="1" dirty="0" err="1"/>
              <a:t>haveva</a:t>
            </a:r>
            <a:r>
              <a:rPr lang="it-IT" sz="3600" i="1" dirty="0"/>
              <a:t> buona pratica delle cose e prudenza nel maneggio degli affari. Lo pregarono tutti l’Officiali e tutto il popolo d’addossarsi la cura di ridurre Barbarossa a qualche ragionevole </a:t>
            </a:r>
            <a:r>
              <a:rPr lang="it-IT" sz="3600" i="1" dirty="0" err="1"/>
              <a:t>conventione</a:t>
            </a:r>
            <a:r>
              <a:rPr lang="it-IT" sz="3600" i="1" dirty="0" smtClean="0"/>
              <a:t>…» «Di </a:t>
            </a:r>
            <a:r>
              <a:rPr lang="it-IT" sz="3600" i="1" dirty="0"/>
              <a:t>mala voglia </a:t>
            </a:r>
            <a:r>
              <a:rPr lang="it-IT" sz="3600" i="1" dirty="0" err="1"/>
              <a:t>abracciò</a:t>
            </a:r>
            <a:r>
              <a:rPr lang="it-IT" sz="3600" i="1" dirty="0"/>
              <a:t> il Camagna l’assunto </a:t>
            </a:r>
            <a:r>
              <a:rPr lang="it-IT" sz="3600" i="1" dirty="0" err="1"/>
              <a:t>inpostoli</a:t>
            </a:r>
            <a:r>
              <a:rPr lang="it-IT" sz="3600" i="1" dirty="0"/>
              <a:t>, sì per le sue indisposizioni come pur anco per dover trattare un </a:t>
            </a:r>
            <a:r>
              <a:rPr lang="it-IT" sz="3600" i="1" dirty="0" err="1"/>
              <a:t>negotio</a:t>
            </a:r>
            <a:r>
              <a:rPr lang="it-IT" sz="3600" i="1" dirty="0"/>
              <a:t> che nella riuscita non poteva mai essere approvato egualmente da tutti, non essendovi cosa di </a:t>
            </a:r>
            <a:r>
              <a:rPr lang="it-IT" sz="3600" i="1" dirty="0" err="1"/>
              <a:t>magiore</a:t>
            </a:r>
            <a:r>
              <a:rPr lang="it-IT" sz="3600" i="1" dirty="0"/>
              <a:t> difficoltà e meno accertata che pretendere di sodisfare al </a:t>
            </a:r>
            <a:r>
              <a:rPr lang="it-IT" sz="3600" i="1" dirty="0" err="1"/>
              <a:t>populo</a:t>
            </a:r>
            <a:r>
              <a:rPr lang="it-IT" sz="3600" i="1" dirty="0" smtClean="0"/>
              <a:t>”. </a:t>
            </a:r>
            <a:r>
              <a:rPr lang="it-IT" sz="3600" dirty="0" smtClean="0"/>
              <a:t>Ma</a:t>
            </a:r>
            <a:r>
              <a:rPr lang="it-IT" sz="3600" dirty="0"/>
              <a:t>, alla fine acconsentì</a:t>
            </a:r>
            <a:r>
              <a:rPr lang="it-IT" sz="3600" dirty="0" smtClean="0"/>
              <a:t>.</a:t>
            </a:r>
          </a:p>
          <a:p>
            <a:r>
              <a:rPr lang="it-IT" sz="3600" dirty="0" smtClean="0"/>
              <a:t>Sul Camagna abbiamo un giudizio contrastante del </a:t>
            </a:r>
            <a:r>
              <a:rPr lang="it-IT" sz="3600" dirty="0" err="1" smtClean="0"/>
              <a:t>Maurando</a:t>
            </a:r>
            <a:r>
              <a:rPr lang="it-IT" sz="3600" dirty="0"/>
              <a:t> </a:t>
            </a:r>
            <a:r>
              <a:rPr lang="it-IT" sz="3600" dirty="0" smtClean="0"/>
              <a:t>che lo definisce </a:t>
            </a:r>
            <a:r>
              <a:rPr lang="it-IT" sz="3600" dirty="0"/>
              <a:t>“</a:t>
            </a:r>
            <a:r>
              <a:rPr lang="it-IT" sz="3600" i="1" dirty="0"/>
              <a:t>mal Cittadino</a:t>
            </a:r>
            <a:r>
              <a:rPr lang="it-IT" sz="3600" dirty="0"/>
              <a:t>” perché “ </a:t>
            </a:r>
            <a:r>
              <a:rPr lang="it-IT" sz="3600" i="1" dirty="0"/>
              <a:t>essendo padrone di una nave, e trafficato avendo con salvacondotti, più volte in Levante e in </a:t>
            </a:r>
            <a:r>
              <a:rPr lang="it-IT" sz="3600" i="1" dirty="0" err="1"/>
              <a:t>Barbaria</a:t>
            </a:r>
            <a:r>
              <a:rPr lang="it-IT" sz="3600" i="1" dirty="0"/>
              <a:t>, era conosciuto e amico del Barbarossa”.</a:t>
            </a:r>
            <a:endParaRPr lang="it-IT" sz="3600" dirty="0"/>
          </a:p>
          <a:p>
            <a:endParaRPr lang="it-IT" dirty="0"/>
          </a:p>
          <a:p>
            <a:endParaRPr lang="it-IT" dirty="0"/>
          </a:p>
        </p:txBody>
      </p:sp>
    </p:spTree>
    <p:extLst>
      <p:ext uri="{BB962C8B-B14F-4D97-AF65-F5344CB8AC3E}">
        <p14:creationId xmlns:p14="http://schemas.microsoft.com/office/powerpoint/2010/main" val="1366767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60000"/>
              <a:lumOff val="40000"/>
            </a:schemeClr>
          </a:solidFill>
        </p:spPr>
        <p:txBody>
          <a:bodyPr/>
          <a:lstStyle/>
          <a:p>
            <a:r>
              <a:rPr lang="it-IT" dirty="0" smtClean="0">
                <a:solidFill>
                  <a:srgbClr val="C00000"/>
                </a:solidFill>
              </a:rPr>
              <a:t>Il De Simone sulla trattativa</a:t>
            </a:r>
            <a:endParaRPr lang="it-IT" dirty="0">
              <a:solidFill>
                <a:srgbClr val="C00000"/>
              </a:solidFill>
            </a:endParaRPr>
          </a:p>
        </p:txBody>
      </p:sp>
      <p:sp>
        <p:nvSpPr>
          <p:cNvPr id="3" name="Segnaposto contenuto 2"/>
          <p:cNvSpPr>
            <a:spLocks noGrp="1"/>
          </p:cNvSpPr>
          <p:nvPr>
            <p:ph idx="1"/>
          </p:nvPr>
        </p:nvSpPr>
        <p:spPr>
          <a:xfrm>
            <a:off x="457200" y="1600200"/>
            <a:ext cx="8229600" cy="4781128"/>
          </a:xfrm>
          <a:solidFill>
            <a:schemeClr val="accent2">
              <a:lumMod val="20000"/>
              <a:lumOff val="80000"/>
            </a:schemeClr>
          </a:solidFill>
        </p:spPr>
        <p:txBody>
          <a:bodyPr>
            <a:normAutofit/>
          </a:bodyPr>
          <a:lstStyle/>
          <a:p>
            <a:r>
              <a:rPr lang="it-IT" sz="2800" dirty="0" smtClean="0"/>
              <a:t>Il Camagna, a dire del De Simone, insieme al Comito si reca dal Barbarossa senza concordarlo con alcuno e lo pregano di desistere dall’assedio. Il Barbarossa rifiuta. I </a:t>
            </a:r>
            <a:r>
              <a:rPr lang="it-IT" sz="2800" dirty="0" err="1" smtClean="0"/>
              <a:t>liparoti</a:t>
            </a:r>
            <a:r>
              <a:rPr lang="it-IT" sz="2800" dirty="0" smtClean="0"/>
              <a:t> replicano </a:t>
            </a:r>
            <a:r>
              <a:rPr lang="it-IT" sz="2800" dirty="0"/>
              <a:t>che, affidandosi alla di lui clemenza, Lipari è disposta ad arrendersi. </a:t>
            </a:r>
            <a:r>
              <a:rPr lang="it-IT" sz="2800" dirty="0" smtClean="0"/>
              <a:t>Barbarossa, a questo punto, accennerebbe </a:t>
            </a:r>
            <a:r>
              <a:rPr lang="it-IT" sz="2800" dirty="0"/>
              <a:t>a voler fare qualche </a:t>
            </a:r>
            <a:r>
              <a:rPr lang="it-IT" sz="2800" dirty="0" smtClean="0"/>
              <a:t>concessione e comincia una trattativa.</a:t>
            </a:r>
          </a:p>
          <a:p>
            <a:r>
              <a:rPr lang="it-IT" sz="2800" dirty="0" smtClean="0"/>
              <a:t>La versione del </a:t>
            </a:r>
            <a:r>
              <a:rPr lang="it-IT" sz="2800" dirty="0" err="1" smtClean="0"/>
              <a:t>Campis</a:t>
            </a:r>
            <a:r>
              <a:rPr lang="it-IT" sz="2800" dirty="0" smtClean="0"/>
              <a:t> è diversa non solo per quanto riguarda l’investitura del Camagna ma anche per come si svolge la trattativa e sui suoi contenuti.</a:t>
            </a:r>
            <a:endParaRPr lang="it-IT" sz="2800" dirty="0"/>
          </a:p>
        </p:txBody>
      </p:sp>
    </p:spTree>
    <p:extLst>
      <p:ext uri="{BB962C8B-B14F-4D97-AF65-F5344CB8AC3E}">
        <p14:creationId xmlns:p14="http://schemas.microsoft.com/office/powerpoint/2010/main" val="39862823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4">
              <a:lumMod val="60000"/>
              <a:lumOff val="40000"/>
            </a:schemeClr>
          </a:solidFill>
        </p:spPr>
        <p:txBody>
          <a:bodyPr>
            <a:normAutofit fontScale="90000"/>
          </a:bodyPr>
          <a:lstStyle/>
          <a:p>
            <a:r>
              <a:rPr lang="it-IT" dirty="0" smtClean="0">
                <a:solidFill>
                  <a:srgbClr val="C00000"/>
                </a:solidFill>
              </a:rPr>
              <a:t>I termini della trattativa secondo</a:t>
            </a:r>
            <a:br>
              <a:rPr lang="it-IT" dirty="0" smtClean="0">
                <a:solidFill>
                  <a:srgbClr val="C00000"/>
                </a:solidFill>
              </a:rPr>
            </a:br>
            <a:r>
              <a:rPr lang="it-IT" dirty="0" smtClean="0">
                <a:solidFill>
                  <a:srgbClr val="C00000"/>
                </a:solidFill>
              </a:rPr>
              <a:t> De Simone e il </a:t>
            </a:r>
            <a:r>
              <a:rPr lang="it-IT" dirty="0" err="1" smtClean="0">
                <a:solidFill>
                  <a:srgbClr val="C00000"/>
                </a:solidFill>
              </a:rPr>
              <a:t>Campis</a:t>
            </a:r>
            <a:endParaRPr lang="it-IT" dirty="0">
              <a:solidFill>
                <a:srgbClr val="C00000"/>
              </a:solidFill>
            </a:endParaRPr>
          </a:p>
        </p:txBody>
      </p:sp>
      <p:sp>
        <p:nvSpPr>
          <p:cNvPr id="3" name="Segnaposto contenuto 2"/>
          <p:cNvSpPr>
            <a:spLocks noGrp="1"/>
          </p:cNvSpPr>
          <p:nvPr>
            <p:ph idx="1"/>
          </p:nvPr>
        </p:nvSpPr>
        <p:spPr>
          <a:solidFill>
            <a:schemeClr val="accent2">
              <a:lumMod val="20000"/>
              <a:lumOff val="80000"/>
            </a:schemeClr>
          </a:solidFill>
        </p:spPr>
        <p:txBody>
          <a:bodyPr>
            <a:normAutofit fontScale="85000" lnSpcReduction="20000"/>
          </a:bodyPr>
          <a:lstStyle/>
          <a:p>
            <a:pPr>
              <a:lnSpc>
                <a:spcPct val="80000"/>
              </a:lnSpc>
            </a:pPr>
            <a:r>
              <a:rPr lang="it-IT" sz="2400" dirty="0" smtClean="0"/>
              <a:t>Il </a:t>
            </a:r>
            <a:r>
              <a:rPr lang="it-IT" sz="2400" dirty="0"/>
              <a:t>Comito e il Camagna propongono: </a:t>
            </a:r>
          </a:p>
          <a:p>
            <a:pPr>
              <a:lnSpc>
                <a:spcPct val="80000"/>
              </a:lnSpc>
            </a:pPr>
            <a:r>
              <a:rPr lang="it-IT" sz="2400" dirty="0"/>
              <a:t>che si salvino almeno sessanta casate liparesi ( ogni casata comprende più famiglie), delle quali gli presentano la lista. </a:t>
            </a:r>
          </a:p>
          <a:p>
            <a:pPr>
              <a:lnSpc>
                <a:spcPct val="80000"/>
              </a:lnSpc>
            </a:pPr>
            <a:r>
              <a:rPr lang="it-IT" sz="2400" dirty="0"/>
              <a:t>che vengano rispettati uomini e donne di età superiore a 60 anni, il clero secolare e quello regolare;</a:t>
            </a:r>
          </a:p>
          <a:p>
            <a:pPr>
              <a:lnSpc>
                <a:spcPct val="80000"/>
              </a:lnSpc>
            </a:pPr>
            <a:r>
              <a:rPr lang="it-IT" sz="2400" dirty="0"/>
              <a:t>Che si dia facoltà, a quanti lo volessero, di riscattarsi per 20 scudi a testa.</a:t>
            </a:r>
          </a:p>
          <a:p>
            <a:pPr>
              <a:lnSpc>
                <a:spcPct val="80000"/>
              </a:lnSpc>
            </a:pPr>
            <a:r>
              <a:rPr lang="it-IT" sz="2400" dirty="0"/>
              <a:t>Barbarossa acconsentirebbe e il De Simone conclude che Camagna  </a:t>
            </a:r>
            <a:r>
              <a:rPr lang="ja-JP" altLang="it-IT" sz="2400" dirty="0"/>
              <a:t>“</a:t>
            </a:r>
            <a:r>
              <a:rPr lang="it-IT" sz="2400" i="1" dirty="0" err="1"/>
              <a:t>vendio</a:t>
            </a:r>
            <a:r>
              <a:rPr lang="it-IT" sz="2400" i="1" dirty="0"/>
              <a:t> senza denar</a:t>
            </a:r>
            <a:r>
              <a:rPr lang="it-IT" sz="2400" dirty="0"/>
              <a:t>i</a:t>
            </a:r>
            <a:r>
              <a:rPr lang="ja-JP" altLang="it-IT" sz="2400" dirty="0"/>
              <a:t>”</a:t>
            </a:r>
            <a:r>
              <a:rPr lang="it-IT" altLang="ja-JP" sz="2400" dirty="0"/>
              <a:t>i suoi concittadin</a:t>
            </a:r>
            <a:r>
              <a:rPr lang="it-IT" altLang="ja-JP" sz="2400" dirty="0">
                <a:latin typeface="Arial"/>
              </a:rPr>
              <a:t>i</a:t>
            </a:r>
            <a:r>
              <a:rPr lang="it-IT" altLang="ja-JP" sz="2400" dirty="0"/>
              <a:t> e che</a:t>
            </a:r>
            <a:r>
              <a:rPr lang="it-IT" sz="2400" dirty="0"/>
              <a:t> Lipari è ormai posta in ginocchio, «</a:t>
            </a:r>
            <a:r>
              <a:rPr lang="it-IT" sz="2400" i="1" dirty="0"/>
              <a:t>tant'è che Milazzo non coglie più segnalazioni dall'isola</a:t>
            </a:r>
            <a:r>
              <a:rPr lang="it-IT" sz="2400" i="1" dirty="0" smtClean="0"/>
              <a:t>»</a:t>
            </a:r>
            <a:r>
              <a:rPr lang="it-IT" sz="2400" dirty="0" smtClean="0"/>
              <a:t>.</a:t>
            </a:r>
            <a:endParaRPr lang="it-IT" sz="2400" dirty="0"/>
          </a:p>
          <a:p>
            <a:r>
              <a:rPr lang="it-IT" sz="2400" dirty="0"/>
              <a:t> Anche per il </a:t>
            </a:r>
            <a:r>
              <a:rPr lang="it-IT" sz="2400" dirty="0" err="1"/>
              <a:t>Campis</a:t>
            </a:r>
            <a:r>
              <a:rPr lang="it-IT" sz="2400" dirty="0"/>
              <a:t>  il Camagna dichiara in partenza : </a:t>
            </a:r>
            <a:r>
              <a:rPr lang="ja-JP" altLang="it-IT" sz="2400" dirty="0">
                <a:latin typeface="Arial"/>
              </a:rPr>
              <a:t>“</a:t>
            </a:r>
            <a:r>
              <a:rPr lang="it-IT" sz="2400" i="1" dirty="0"/>
              <a:t>siamo pronti ad aprirvi le porte quando voi promettiate libertà a quanti siamo in quel piccolo recinto di mura</a:t>
            </a:r>
            <a:r>
              <a:rPr lang="ja-JP" altLang="it-IT" sz="2400" dirty="0">
                <a:latin typeface="Arial"/>
              </a:rPr>
              <a:t>”</a:t>
            </a:r>
            <a:r>
              <a:rPr lang="it-IT" sz="2400" dirty="0"/>
              <a:t>. Il Barbarossa vorrebbe portare tutti in cattività esentando soltanto venti famiglie. Il Camagna e il Comito cercano di rilanciare: non 20, ma 26 della classe borghese, più cinquanta altre famiglie di basso ceto, più tutti gli ecclesiastici e tutti i cittadini di età superiore ai 60 anni. </a:t>
            </a:r>
          </a:p>
          <a:p>
            <a:r>
              <a:rPr lang="it-IT" sz="2400" dirty="0"/>
              <a:t>Ed anche per il </a:t>
            </a:r>
            <a:r>
              <a:rPr lang="it-IT" sz="2400" dirty="0" err="1"/>
              <a:t>Campis</a:t>
            </a:r>
            <a:r>
              <a:rPr lang="it-IT" sz="2400" dirty="0"/>
              <a:t> il Barbarossa </a:t>
            </a:r>
            <a:r>
              <a:rPr lang="it-IT" sz="2400" dirty="0" smtClean="0"/>
              <a:t>acconsentirebbe.</a:t>
            </a:r>
            <a:endParaRPr lang="it-IT" sz="2400" dirty="0"/>
          </a:p>
          <a:p>
            <a:pPr>
              <a:lnSpc>
                <a:spcPct val="80000"/>
              </a:lnSpc>
            </a:pPr>
            <a:endParaRPr lang="it-IT" sz="2400" dirty="0"/>
          </a:p>
        </p:txBody>
      </p:sp>
    </p:spTree>
    <p:extLst>
      <p:ext uri="{BB962C8B-B14F-4D97-AF65-F5344CB8AC3E}">
        <p14:creationId xmlns:p14="http://schemas.microsoft.com/office/powerpoint/2010/main" val="36379382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60000"/>
              <a:lumOff val="40000"/>
            </a:schemeClr>
          </a:solidFill>
        </p:spPr>
        <p:txBody>
          <a:bodyPr/>
          <a:lstStyle/>
          <a:p>
            <a:r>
              <a:rPr lang="it-IT" dirty="0" smtClean="0">
                <a:solidFill>
                  <a:srgbClr val="C00000"/>
                </a:solidFill>
              </a:rPr>
              <a:t>La reazione popolare</a:t>
            </a:r>
            <a:endParaRPr lang="it-IT" dirty="0">
              <a:solidFill>
                <a:srgbClr val="C00000"/>
              </a:solidFill>
            </a:endParaRPr>
          </a:p>
        </p:txBody>
      </p:sp>
      <p:sp>
        <p:nvSpPr>
          <p:cNvPr id="3" name="Segnaposto contenuto 2"/>
          <p:cNvSpPr>
            <a:spLocks noGrp="1"/>
          </p:cNvSpPr>
          <p:nvPr>
            <p:ph idx="1"/>
          </p:nvPr>
        </p:nvSpPr>
        <p:spPr>
          <a:solidFill>
            <a:schemeClr val="accent2">
              <a:lumMod val="20000"/>
              <a:lumOff val="80000"/>
            </a:schemeClr>
          </a:solidFill>
        </p:spPr>
        <p:txBody>
          <a:bodyPr>
            <a:normAutofit fontScale="77500" lnSpcReduction="20000"/>
          </a:bodyPr>
          <a:lstStyle/>
          <a:p>
            <a:r>
              <a:rPr lang="it-IT" dirty="0" smtClean="0"/>
              <a:t>Sia per De Simone che per il </a:t>
            </a:r>
            <a:r>
              <a:rPr lang="it-IT" dirty="0" err="1" smtClean="0"/>
              <a:t>Campis</a:t>
            </a:r>
            <a:r>
              <a:rPr lang="it-IT" dirty="0" smtClean="0"/>
              <a:t> la reazione popolare quando il Camagna e il Comito riferiscono della trattativa è negativa : o si salvano tutti o nessuno, meglio morire che cedere con disonore, ecc.</a:t>
            </a:r>
          </a:p>
          <a:p>
            <a:r>
              <a:rPr lang="it-IT" dirty="0" smtClean="0"/>
              <a:t>Diverse sono le conclusioni. Per il De Simone alla fine la gente accetta e il Camagna e il Comito tornano dal Barbarossa per concludere l’accordo. Invece per il </a:t>
            </a:r>
            <a:r>
              <a:rPr lang="it-IT" dirty="0" err="1" smtClean="0"/>
              <a:t>Campis</a:t>
            </a:r>
            <a:r>
              <a:rPr lang="it-IT" dirty="0" smtClean="0"/>
              <a:t> la gente conclude che bisogna dare a tutti la possibilità di riscattarsi pagando 20 scudi. Ma a questo punto solo il Comito torna dal Barbarossa mentre il Camagna si rinchiude in casa. Il Barbarossa accetterebbe il compromesso. Il Camagna malgrado non partecipi, secondo il </a:t>
            </a:r>
            <a:r>
              <a:rPr lang="it-IT" dirty="0" err="1" smtClean="0"/>
              <a:t>Campis</a:t>
            </a:r>
            <a:r>
              <a:rPr lang="it-IT" dirty="0" smtClean="0"/>
              <a:t>, alla conclusione della trattativa si attira comunque l’accusa di tradimento da parte del popolo. </a:t>
            </a:r>
          </a:p>
          <a:p>
            <a:endParaRPr lang="it-IT" dirty="0"/>
          </a:p>
        </p:txBody>
      </p:sp>
    </p:spTree>
    <p:extLst>
      <p:ext uri="{BB962C8B-B14F-4D97-AF65-F5344CB8AC3E}">
        <p14:creationId xmlns:p14="http://schemas.microsoft.com/office/powerpoint/2010/main" val="37731637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solidFill>
            <a:schemeClr val="accent3">
              <a:lumMod val="60000"/>
              <a:lumOff val="40000"/>
            </a:schemeClr>
          </a:solidFill>
        </p:spPr>
        <p:txBody>
          <a:bodyPr/>
          <a:lstStyle/>
          <a:p>
            <a:r>
              <a:rPr lang="it-IT" dirty="0">
                <a:solidFill>
                  <a:srgbClr val="C00000"/>
                </a:solidFill>
              </a:rPr>
              <a:t>11 luglio, venerdì: </a:t>
            </a:r>
            <a:r>
              <a:rPr lang="it-IT" dirty="0" smtClean="0">
                <a:solidFill>
                  <a:srgbClr val="C00000"/>
                </a:solidFill>
              </a:rPr>
              <a:t>la capitolazione</a:t>
            </a:r>
            <a:endParaRPr lang="it-IT" dirty="0">
              <a:solidFill>
                <a:srgbClr val="C00000"/>
              </a:solidFill>
            </a:endParaRPr>
          </a:p>
        </p:txBody>
      </p:sp>
      <p:sp>
        <p:nvSpPr>
          <p:cNvPr id="47107" name="Rectangle 3"/>
          <p:cNvSpPr>
            <a:spLocks noGrp="1" noChangeArrowheads="1"/>
          </p:cNvSpPr>
          <p:nvPr>
            <p:ph type="body" idx="1"/>
          </p:nvPr>
        </p:nvSpPr>
        <p:spPr>
          <a:xfrm>
            <a:off x="457200" y="1484784"/>
            <a:ext cx="8229600" cy="5112568"/>
          </a:xfrm>
          <a:solidFill>
            <a:schemeClr val="accent3">
              <a:lumMod val="20000"/>
              <a:lumOff val="80000"/>
            </a:schemeClr>
          </a:solidFill>
        </p:spPr>
        <p:txBody>
          <a:bodyPr>
            <a:noAutofit/>
          </a:bodyPr>
          <a:lstStyle/>
          <a:p>
            <a:pPr>
              <a:lnSpc>
                <a:spcPct val="80000"/>
              </a:lnSpc>
            </a:pPr>
            <a:r>
              <a:rPr lang="it-IT" sz="2400" dirty="0" smtClean="0"/>
              <a:t>Dice il </a:t>
            </a:r>
            <a:r>
              <a:rPr lang="it-IT" sz="2400" dirty="0" err="1" smtClean="0"/>
              <a:t>Campis</a:t>
            </a:r>
            <a:r>
              <a:rPr lang="it-IT" sz="2400" dirty="0" smtClean="0"/>
              <a:t>: «Con </a:t>
            </a:r>
            <a:r>
              <a:rPr lang="it-IT" sz="2400" dirty="0"/>
              <a:t>in testa il capitano d'armi, i giurati e gli esponenti del paese, tutto il popolo di Lipari si porta ai piedi di Barbarossa il </a:t>
            </a:r>
            <a:r>
              <a:rPr lang="it-IT" sz="2400" dirty="0" smtClean="0"/>
              <a:t>quale </a:t>
            </a:r>
            <a:r>
              <a:rPr lang="it-IT" sz="2400" dirty="0"/>
              <a:t>sta seduto su di un tronetto improvvisato </a:t>
            </a:r>
            <a:r>
              <a:rPr lang="it-IT" sz="2400" dirty="0" smtClean="0"/>
              <a:t>nella piazzetta della </a:t>
            </a:r>
            <a:r>
              <a:rPr lang="it-IT" sz="2400" dirty="0"/>
              <a:t>Maddalena. Dopo di aver passato in rassegna uomini, donne e fanciulli, rinvia tutti nella città murata e ad un suo scrivano ordina di prender nota delle ventisei famiglie </a:t>
            </a:r>
            <a:r>
              <a:rPr lang="ja-JP" altLang="it-IT" sz="2400" dirty="0">
                <a:latin typeface="Arial"/>
              </a:rPr>
              <a:t>“</a:t>
            </a:r>
            <a:r>
              <a:rPr lang="it-IT" sz="2400" dirty="0"/>
              <a:t>delle più cospicue</a:t>
            </a:r>
            <a:r>
              <a:rPr lang="ja-JP" altLang="it-IT" sz="2400" dirty="0">
                <a:latin typeface="Arial"/>
              </a:rPr>
              <a:t>”</a:t>
            </a:r>
            <a:r>
              <a:rPr lang="it-IT" sz="2400" dirty="0"/>
              <a:t> che non devono essere molestate ( il </a:t>
            </a:r>
            <a:r>
              <a:rPr lang="it-IT" sz="2400" dirty="0" err="1"/>
              <a:t>Campis</a:t>
            </a:r>
            <a:r>
              <a:rPr lang="it-IT" sz="2400" dirty="0"/>
              <a:t> non fa più menzione delle altre </a:t>
            </a:r>
            <a:r>
              <a:rPr lang="it-IT" sz="2400" dirty="0" smtClean="0"/>
              <a:t>cinquanta del basso  ceto).</a:t>
            </a:r>
            <a:r>
              <a:rPr lang="it-IT" sz="2400" dirty="0"/>
              <a:t>Poi fa l'ingresso in città </a:t>
            </a:r>
            <a:r>
              <a:rPr lang="it-IT" sz="2400" dirty="0" smtClean="0"/>
              <a:t>seguito </a:t>
            </a:r>
            <a:r>
              <a:rPr lang="it-IT" sz="2400" dirty="0"/>
              <a:t>da un immenso stuolo di suoi uomini. Dichiara </a:t>
            </a:r>
            <a:r>
              <a:rPr lang="ja-JP" altLang="it-IT" sz="2400" dirty="0">
                <a:latin typeface="Arial"/>
              </a:rPr>
              <a:t>“</a:t>
            </a:r>
            <a:r>
              <a:rPr lang="it-IT" sz="2400" dirty="0"/>
              <a:t>franche</a:t>
            </a:r>
            <a:r>
              <a:rPr lang="ja-JP" altLang="it-IT" sz="2400" dirty="0">
                <a:latin typeface="Arial"/>
              </a:rPr>
              <a:t>”</a:t>
            </a:r>
            <a:r>
              <a:rPr lang="it-IT" sz="2400" dirty="0"/>
              <a:t> le ventisei famiglie, e i loro mobili </a:t>
            </a:r>
            <a:r>
              <a:rPr lang="it-IT" sz="2400" dirty="0" smtClean="0"/>
              <a:t>che fa</a:t>
            </a:r>
            <a:r>
              <a:rPr lang="it-IT" sz="2400" dirty="0"/>
              <a:t>, per cautela, trasportare nella casa del Camagna. Sotto questo suo apparente comportamento di correttezza, egli nasconde nell'intimo l'intenzione di </a:t>
            </a:r>
            <a:r>
              <a:rPr lang="ja-JP" altLang="it-IT" sz="2400" dirty="0">
                <a:latin typeface="Arial"/>
              </a:rPr>
              <a:t>“</a:t>
            </a:r>
            <a:r>
              <a:rPr lang="it-IT" sz="2400" dirty="0"/>
              <a:t>non perdonare ad alcuno</a:t>
            </a:r>
            <a:r>
              <a:rPr lang="ja-JP" altLang="it-IT" sz="2400" dirty="0">
                <a:latin typeface="Arial"/>
              </a:rPr>
              <a:t>”</a:t>
            </a:r>
            <a:r>
              <a:rPr lang="it-IT" sz="2400" dirty="0"/>
              <a:t>. Infatti dà ordine di iniziare il saccheggio e l'incendio. Il monastero e la chiesa di San Bartolomeo, la Cattedrale, gli archivi, tutto viene dato alle </a:t>
            </a:r>
            <a:r>
              <a:rPr lang="it-IT" sz="2400" dirty="0" smtClean="0"/>
              <a:t>fiamme».</a:t>
            </a:r>
            <a:endParaRPr lang="it-IT" sz="2400" dirty="0"/>
          </a:p>
        </p:txBody>
      </p:sp>
    </p:spTree>
    <p:extLst>
      <p:ext uri="{BB962C8B-B14F-4D97-AF65-F5344CB8AC3E}">
        <p14:creationId xmlns:p14="http://schemas.microsoft.com/office/powerpoint/2010/main" val="7609243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60000"/>
              <a:lumOff val="40000"/>
            </a:schemeClr>
          </a:solidFill>
        </p:spPr>
        <p:txBody>
          <a:bodyPr>
            <a:normAutofit fontScale="90000"/>
          </a:bodyPr>
          <a:lstStyle/>
          <a:p>
            <a:r>
              <a:rPr lang="it-IT" dirty="0" smtClean="0">
                <a:solidFill>
                  <a:srgbClr val="C00000"/>
                </a:solidFill>
              </a:rPr>
              <a:t>Il </a:t>
            </a:r>
            <a:r>
              <a:rPr lang="it-IT" dirty="0" err="1" smtClean="0">
                <a:solidFill>
                  <a:srgbClr val="C00000"/>
                </a:solidFill>
              </a:rPr>
              <a:t>Maurando</a:t>
            </a:r>
            <a:r>
              <a:rPr lang="it-IT" dirty="0" smtClean="0">
                <a:solidFill>
                  <a:srgbClr val="C00000"/>
                </a:solidFill>
              </a:rPr>
              <a:t> sostiene che Lipari avrebbe potuto resistere</a:t>
            </a:r>
            <a:endParaRPr lang="it-IT" dirty="0">
              <a:solidFill>
                <a:srgbClr val="C00000"/>
              </a:solidFill>
            </a:endParaRPr>
          </a:p>
        </p:txBody>
      </p:sp>
      <p:sp>
        <p:nvSpPr>
          <p:cNvPr id="3" name="Segnaposto contenuto 2"/>
          <p:cNvSpPr>
            <a:spLocks noGrp="1"/>
          </p:cNvSpPr>
          <p:nvPr>
            <p:ph idx="1"/>
          </p:nvPr>
        </p:nvSpPr>
        <p:spPr>
          <a:solidFill>
            <a:schemeClr val="accent2">
              <a:lumMod val="20000"/>
              <a:lumOff val="80000"/>
            </a:schemeClr>
          </a:solidFill>
        </p:spPr>
        <p:txBody>
          <a:bodyPr>
            <a:normAutofit fontScale="77500" lnSpcReduction="20000"/>
          </a:bodyPr>
          <a:lstStyle/>
          <a:p>
            <a:r>
              <a:rPr lang="it-IT" dirty="0" smtClean="0"/>
              <a:t>Se </a:t>
            </a:r>
            <a:r>
              <a:rPr lang="it-IT" dirty="0"/>
              <a:t>dentro quella città ci fossero stati 200 soldati insieme con i cittadini non l'armata che noi eravamo, ma il doppio, non ce l'avrebbe fatta a prenderla nemmeno in sei mesi. Perché la città è posta sopra un balzo di rocce tutte intorno così alte dalla parte del mare. E nonostante che per il sito sia fortissima, era anche circondata di bellissimi muri e fortissimi robusti cinque bastioni fatti di pietre e calcina. Arresa che fu la città di Lipari, dopo tante cannonate che queste mura avevano subito, quelli che dentro la città avevano cercato di entrare vi erano riusciti con grande difficoltà </a:t>
            </a:r>
            <a:r>
              <a:rPr lang="it-IT" dirty="0" err="1"/>
              <a:t>perchè</a:t>
            </a:r>
            <a:r>
              <a:rPr lang="it-IT" dirty="0"/>
              <a:t> restava ancora alta la breccia da cui passare – l</a:t>
            </a:r>
            <a:r>
              <a:rPr lang="it-IT" i="1" dirty="0"/>
              <a:t>'altezza di una bona pica e mezza</a:t>
            </a:r>
            <a:r>
              <a:rPr lang="ja-JP" altLang="it-IT" i="1" dirty="0">
                <a:latin typeface="Arial"/>
              </a:rPr>
              <a:t>”</a:t>
            </a:r>
            <a:r>
              <a:rPr lang="it-IT" dirty="0"/>
              <a:t> - e bisognava salire uno per uno a gattoni e con difficoltà. </a:t>
            </a:r>
          </a:p>
          <a:p>
            <a:endParaRPr lang="it-IT" dirty="0"/>
          </a:p>
        </p:txBody>
      </p:sp>
    </p:spTree>
    <p:extLst>
      <p:ext uri="{BB962C8B-B14F-4D97-AF65-F5344CB8AC3E}">
        <p14:creationId xmlns:p14="http://schemas.microsoft.com/office/powerpoint/2010/main" val="13118368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2">
              <a:lumMod val="60000"/>
              <a:lumOff val="40000"/>
            </a:schemeClr>
          </a:solidFill>
        </p:spPr>
        <p:txBody>
          <a:bodyPr>
            <a:normAutofit fontScale="90000"/>
          </a:bodyPr>
          <a:lstStyle/>
          <a:p>
            <a:r>
              <a:rPr lang="it-IT" dirty="0" smtClean="0">
                <a:solidFill>
                  <a:srgbClr val="C00000"/>
                </a:solidFill>
              </a:rPr>
              <a:t>Perché cadde Lipari secondo </a:t>
            </a:r>
            <a:r>
              <a:rPr lang="it-IT" dirty="0" err="1" smtClean="0">
                <a:solidFill>
                  <a:srgbClr val="C00000"/>
                </a:solidFill>
              </a:rPr>
              <a:t>Maurando</a:t>
            </a:r>
            <a:r>
              <a:rPr lang="it-IT" dirty="0" smtClean="0">
                <a:solidFill>
                  <a:srgbClr val="C00000"/>
                </a:solidFill>
              </a:rPr>
              <a:t>?</a:t>
            </a:r>
            <a:endParaRPr lang="it-IT" dirty="0">
              <a:solidFill>
                <a:srgbClr val="C00000"/>
              </a:solidFill>
            </a:endParaRPr>
          </a:p>
        </p:txBody>
      </p:sp>
      <p:sp>
        <p:nvSpPr>
          <p:cNvPr id="3" name="Segnaposto contenuto 2"/>
          <p:cNvSpPr>
            <a:spLocks noGrp="1"/>
          </p:cNvSpPr>
          <p:nvPr>
            <p:ph idx="1"/>
          </p:nvPr>
        </p:nvSpPr>
        <p:spPr>
          <a:xfrm>
            <a:off x="457200" y="1600200"/>
            <a:ext cx="8229600" cy="4997152"/>
          </a:xfrm>
          <a:solidFill>
            <a:schemeClr val="accent2">
              <a:lumMod val="20000"/>
              <a:lumOff val="80000"/>
            </a:schemeClr>
          </a:solidFill>
        </p:spPr>
        <p:txBody>
          <a:bodyPr>
            <a:normAutofit/>
          </a:bodyPr>
          <a:lstStyle/>
          <a:p>
            <a:r>
              <a:rPr lang="it-IT" sz="3400" dirty="0" smtClean="0"/>
              <a:t>La </a:t>
            </a:r>
            <a:r>
              <a:rPr lang="it-IT" sz="3400" dirty="0"/>
              <a:t>presa di questa fortissima città </a:t>
            </a:r>
            <a:r>
              <a:rPr lang="it-IT" sz="3400" dirty="0" smtClean="0"/>
              <a:t>ha </a:t>
            </a:r>
            <a:r>
              <a:rPr lang="it-IT" sz="3400" dirty="0"/>
              <a:t>creato ammirazione in tutta la Cristianità ma probabilmente Lipari è caduta per i suoi peccati. </a:t>
            </a:r>
            <a:r>
              <a:rPr lang="ja-JP" altLang="it-IT" sz="3400" dirty="0">
                <a:latin typeface="Arial"/>
              </a:rPr>
              <a:t>“</a:t>
            </a:r>
            <a:r>
              <a:rPr lang="it-IT" sz="3400" dirty="0"/>
              <a:t> </a:t>
            </a:r>
            <a:r>
              <a:rPr lang="it-IT" sz="3400" i="1" dirty="0"/>
              <a:t>e il giusto Idio </a:t>
            </a:r>
            <a:r>
              <a:rPr lang="it-IT" sz="3400" i="1" dirty="0" err="1"/>
              <a:t>scorrosatto</a:t>
            </a:r>
            <a:r>
              <a:rPr lang="it-IT" sz="3400" i="1" dirty="0"/>
              <a:t> </a:t>
            </a:r>
            <a:r>
              <a:rPr lang="it-IT" sz="3400" i="1" dirty="0" smtClean="0"/>
              <a:t> (scoraggiato)manda </a:t>
            </a:r>
            <a:r>
              <a:rPr lang="it-IT" sz="3400" i="1" dirty="0"/>
              <a:t>questi flagelli ne la </a:t>
            </a:r>
            <a:r>
              <a:rPr lang="it-IT" sz="3400" i="1" dirty="0" err="1"/>
              <a:t>Chiesia</a:t>
            </a:r>
            <a:r>
              <a:rPr lang="it-IT" sz="3400" i="1" dirty="0"/>
              <a:t> proprio Babilonica, non Cristiana, </a:t>
            </a:r>
            <a:r>
              <a:rPr lang="it-IT" sz="3400" i="1" dirty="0" err="1"/>
              <a:t>vindicandose</a:t>
            </a:r>
            <a:r>
              <a:rPr lang="it-IT" sz="3400" i="1" dirty="0"/>
              <a:t> dei </a:t>
            </a:r>
            <a:r>
              <a:rPr lang="it-IT" sz="3400" i="1" dirty="0" err="1"/>
              <a:t>soy</a:t>
            </a:r>
            <a:r>
              <a:rPr lang="it-IT" sz="3400" i="1" dirty="0"/>
              <a:t> inimici per li </a:t>
            </a:r>
            <a:r>
              <a:rPr lang="it-IT" sz="3400" i="1" dirty="0" err="1"/>
              <a:t>soy</a:t>
            </a:r>
            <a:r>
              <a:rPr lang="it-IT" sz="3400" i="1" dirty="0"/>
              <a:t> </a:t>
            </a:r>
            <a:r>
              <a:rPr lang="it-IT" sz="3400" i="1" dirty="0" err="1"/>
              <a:t>innemici</a:t>
            </a:r>
            <a:r>
              <a:rPr lang="ja-JP" altLang="it-IT" sz="3400" i="1" dirty="0">
                <a:latin typeface="Arial"/>
              </a:rPr>
              <a:t>”</a:t>
            </a:r>
            <a:r>
              <a:rPr lang="it-IT" sz="3400" dirty="0"/>
              <a:t> . </a:t>
            </a:r>
          </a:p>
          <a:p>
            <a:pPr marL="0" indent="0">
              <a:buNone/>
            </a:pPr>
            <a:endParaRPr lang="it-IT" dirty="0"/>
          </a:p>
        </p:txBody>
      </p:sp>
    </p:spTree>
    <p:extLst>
      <p:ext uri="{BB962C8B-B14F-4D97-AF65-F5344CB8AC3E}">
        <p14:creationId xmlns:p14="http://schemas.microsoft.com/office/powerpoint/2010/main" val="25583827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endParaRPr lang="it-IT"/>
          </a:p>
        </p:txBody>
      </p:sp>
      <p:sp>
        <p:nvSpPr>
          <p:cNvPr id="108547" name="Rectangle 3"/>
          <p:cNvSpPr>
            <a:spLocks noGrp="1" noChangeArrowheads="1"/>
          </p:cNvSpPr>
          <p:nvPr>
            <p:ph type="body" idx="1"/>
          </p:nvPr>
        </p:nvSpPr>
        <p:spPr/>
        <p:txBody>
          <a:bodyPr/>
          <a:lstStyle/>
          <a:p>
            <a:endParaRPr lang="it-IT"/>
          </a:p>
        </p:txBody>
      </p:sp>
      <p:pic>
        <p:nvPicPr>
          <p:cNvPr id="108548" name="Picture 4" descr="Catell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488950"/>
            <a:ext cx="9072562" cy="636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8311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solidFill>
            <a:schemeClr val="accent3">
              <a:lumMod val="60000"/>
              <a:lumOff val="40000"/>
            </a:schemeClr>
          </a:solidFill>
        </p:spPr>
        <p:txBody>
          <a:bodyPr>
            <a:normAutofit fontScale="90000"/>
          </a:bodyPr>
          <a:lstStyle/>
          <a:p>
            <a:r>
              <a:rPr lang="it-IT" dirty="0" smtClean="0">
                <a:solidFill>
                  <a:srgbClr val="C00000"/>
                </a:solidFill>
              </a:rPr>
              <a:t>Le atrocità dei turchi secondo </a:t>
            </a:r>
            <a:r>
              <a:rPr lang="it-IT" dirty="0" err="1" smtClean="0">
                <a:solidFill>
                  <a:srgbClr val="C00000"/>
                </a:solidFill>
              </a:rPr>
              <a:t>Maurando</a:t>
            </a:r>
            <a:endParaRPr lang="it-IT" dirty="0">
              <a:solidFill>
                <a:srgbClr val="C00000"/>
              </a:solidFill>
            </a:endParaRPr>
          </a:p>
        </p:txBody>
      </p:sp>
      <p:sp>
        <p:nvSpPr>
          <p:cNvPr id="3" name="Segnaposto contenuto 2"/>
          <p:cNvSpPr>
            <a:spLocks noGrp="1"/>
          </p:cNvSpPr>
          <p:nvPr>
            <p:ph idx="1"/>
          </p:nvPr>
        </p:nvSpPr>
        <p:spPr>
          <a:solidFill>
            <a:schemeClr val="accent2">
              <a:lumMod val="20000"/>
              <a:lumOff val="80000"/>
            </a:schemeClr>
          </a:solidFill>
        </p:spPr>
        <p:txBody>
          <a:bodyPr>
            <a:normAutofit lnSpcReduction="10000"/>
          </a:bodyPr>
          <a:lstStyle/>
          <a:p>
            <a:r>
              <a:rPr lang="it-IT" dirty="0"/>
              <a:t>Fra le altre crudeltà praticate dai turchi la più grave fu quella accaduta nella chiesa episcopale di Lipari. Qui furono trovati un certo numero di uomini e donne vecchissimi ( a mio giudizio avevano più di cento anni), questi presi, furono subito spogliati e aperti vivi, e questo per prendere il fegato. Chiesi perché usassero una così grande crudeltà a questi poveretti e mi risposero che qual fiele aveva grandi virtù. </a:t>
            </a:r>
          </a:p>
        </p:txBody>
      </p:sp>
    </p:spTree>
    <p:extLst>
      <p:ext uri="{BB962C8B-B14F-4D97-AF65-F5344CB8AC3E}">
        <p14:creationId xmlns:p14="http://schemas.microsoft.com/office/powerpoint/2010/main" val="417495693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277812"/>
            <a:ext cx="8229600" cy="918939"/>
          </a:xfrm>
          <a:solidFill>
            <a:schemeClr val="accent3">
              <a:lumMod val="60000"/>
              <a:lumOff val="40000"/>
            </a:schemeClr>
          </a:solidFill>
        </p:spPr>
        <p:txBody>
          <a:bodyPr>
            <a:normAutofit/>
          </a:bodyPr>
          <a:lstStyle/>
          <a:p>
            <a:r>
              <a:rPr lang="it-IT" sz="3800" dirty="0" err="1" smtClean="0">
                <a:solidFill>
                  <a:srgbClr val="C00000"/>
                </a:solidFill>
              </a:rPr>
              <a:t>Maurando</a:t>
            </a:r>
            <a:r>
              <a:rPr lang="it-IT" sz="3800" dirty="0" smtClean="0">
                <a:solidFill>
                  <a:srgbClr val="C00000"/>
                </a:solidFill>
              </a:rPr>
              <a:t> fa il bilancio della «ruina»</a:t>
            </a:r>
            <a:endParaRPr lang="it-IT" sz="3800" dirty="0">
              <a:solidFill>
                <a:srgbClr val="C00000"/>
              </a:solidFill>
            </a:endParaRPr>
          </a:p>
        </p:txBody>
      </p:sp>
      <p:sp>
        <p:nvSpPr>
          <p:cNvPr id="54275" name="Rectangle 3"/>
          <p:cNvSpPr>
            <a:spLocks noGrp="1" noChangeArrowheads="1"/>
          </p:cNvSpPr>
          <p:nvPr>
            <p:ph type="body" idx="1"/>
          </p:nvPr>
        </p:nvSpPr>
        <p:spPr>
          <a:xfrm>
            <a:off x="457200" y="1628800"/>
            <a:ext cx="8229600" cy="5229200"/>
          </a:xfrm>
          <a:solidFill>
            <a:schemeClr val="accent3">
              <a:lumMod val="20000"/>
              <a:lumOff val="80000"/>
            </a:schemeClr>
          </a:solidFill>
        </p:spPr>
        <p:txBody>
          <a:bodyPr>
            <a:normAutofit lnSpcReduction="10000"/>
          </a:bodyPr>
          <a:lstStyle/>
          <a:p>
            <a:pPr>
              <a:lnSpc>
                <a:spcPct val="80000"/>
              </a:lnSpc>
            </a:pPr>
            <a:r>
              <a:rPr lang="it-IT" sz="2400" dirty="0" smtClean="0"/>
              <a:t>Il </a:t>
            </a:r>
            <a:r>
              <a:rPr lang="it-IT" sz="2400" dirty="0"/>
              <a:t>numero dei turchi scesi a terra per combattere ed assediare la città di Lipari erano cinque mila (5550). L'artiglieria era formata da tre cannoni e 16 pezzi di </a:t>
            </a:r>
            <a:r>
              <a:rPr lang="it-IT" sz="2400" dirty="0" err="1"/>
              <a:t>colobrine</a:t>
            </a:r>
            <a:r>
              <a:rPr lang="it-IT" sz="2400" dirty="0"/>
              <a:t> grosse di bronzo . L'artiglieria presa dentro Lipari furono un cannone rinforzato, una </a:t>
            </a:r>
            <a:r>
              <a:rPr lang="ja-JP" altLang="it-IT" sz="2400" dirty="0">
                <a:latin typeface="Arial"/>
              </a:rPr>
              <a:t>“</a:t>
            </a:r>
            <a:r>
              <a:rPr lang="it-IT" sz="2400" i="1" dirty="0" err="1"/>
              <a:t>mezena</a:t>
            </a:r>
            <a:r>
              <a:rPr lang="ja-JP" altLang="it-IT" sz="2400" dirty="0">
                <a:latin typeface="Arial"/>
              </a:rPr>
              <a:t>”</a:t>
            </a:r>
            <a:r>
              <a:rPr lang="it-IT" sz="2400" dirty="0"/>
              <a:t>, due </a:t>
            </a:r>
            <a:r>
              <a:rPr lang="ja-JP" altLang="it-IT" sz="2400" dirty="0">
                <a:latin typeface="Arial"/>
              </a:rPr>
              <a:t>“</a:t>
            </a:r>
            <a:r>
              <a:rPr lang="it-IT" sz="2400" i="1" dirty="0" err="1"/>
              <a:t>esmeriglij</a:t>
            </a:r>
            <a:r>
              <a:rPr lang="ja-JP" altLang="it-IT" sz="2400" i="1" dirty="0">
                <a:latin typeface="Arial"/>
              </a:rPr>
              <a:t>”</a:t>
            </a:r>
            <a:r>
              <a:rPr lang="it-IT" sz="2400" dirty="0"/>
              <a:t>, tre pezzi di ferro che gettavano palle di ferro. I turchi morti nell'assedio furono 343; i </a:t>
            </a:r>
            <a:r>
              <a:rPr lang="it-IT" sz="2400" dirty="0" err="1"/>
              <a:t>Liparoti</a:t>
            </a:r>
            <a:r>
              <a:rPr lang="it-IT" sz="2400" dirty="0"/>
              <a:t> 160 fra feriti e morti. 9000 furono le presone dei due sessi, prese schiave, senza contare quelli che </a:t>
            </a:r>
            <a:r>
              <a:rPr lang="ja-JP" altLang="it-IT" sz="2400" i="1" dirty="0">
                <a:latin typeface="Arial"/>
              </a:rPr>
              <a:t>“</a:t>
            </a:r>
            <a:r>
              <a:rPr lang="it-IT" sz="2400" i="1" dirty="0"/>
              <a:t>messo il </a:t>
            </a:r>
            <a:r>
              <a:rPr lang="it-IT" sz="2400" i="1" dirty="0" err="1"/>
              <a:t>fogo</a:t>
            </a:r>
            <a:r>
              <a:rPr lang="it-IT" sz="2400" i="1" dirty="0"/>
              <a:t> ali </a:t>
            </a:r>
            <a:r>
              <a:rPr lang="it-IT" sz="2400" i="1" dirty="0" err="1"/>
              <a:t>quatro</a:t>
            </a:r>
            <a:r>
              <a:rPr lang="it-IT" sz="2400" i="1" dirty="0"/>
              <a:t> canti de Lipari, furono trovati ascosi dentro le sotterranee caverne</a:t>
            </a:r>
            <a:r>
              <a:rPr lang="ja-JP" altLang="it-IT" sz="2400" i="1" dirty="0">
                <a:latin typeface="Arial"/>
              </a:rPr>
              <a:t>”</a:t>
            </a:r>
            <a:r>
              <a:rPr lang="it-IT" sz="2400" i="1" dirty="0"/>
              <a:t>. </a:t>
            </a:r>
            <a:r>
              <a:rPr lang="it-IT" sz="2400" dirty="0"/>
              <a:t>Quindi 10 mila in tutto.</a:t>
            </a:r>
          </a:p>
          <a:p>
            <a:pPr>
              <a:lnSpc>
                <a:spcPct val="80000"/>
              </a:lnSpc>
            </a:pPr>
            <a:r>
              <a:rPr lang="it-IT" sz="2400" dirty="0"/>
              <a:t>I Turchi hanno tirato contro il forte di Lipari 2800 colpi di cannone. Chi avesse avuto l'animo più crudele della tigre, vedendo pianti, gemiti, singhiozzi dei poveri Liparitani che abbandonavano la loro città per essere condotti schiavi, il padre guardando il figlio, la madre la figliola, non avrebbe potuto contenere i propri occhi dall'abbondante pianto, mentre quei cani parevano lupi rapaci in mezzo a timide pecorelle.</a:t>
            </a:r>
          </a:p>
          <a:p>
            <a:pPr marL="0" indent="0">
              <a:lnSpc>
                <a:spcPct val="80000"/>
              </a:lnSpc>
              <a:buNone/>
            </a:pPr>
            <a:endParaRPr lang="it-IT" sz="2000" dirty="0"/>
          </a:p>
        </p:txBody>
      </p:sp>
    </p:spTree>
    <p:extLst>
      <p:ext uri="{BB962C8B-B14F-4D97-AF65-F5344CB8AC3E}">
        <p14:creationId xmlns:p14="http://schemas.microsoft.com/office/powerpoint/2010/main" val="12085203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7813"/>
            <a:ext cx="8229600" cy="703262"/>
          </a:xfrm>
          <a:solidFill>
            <a:schemeClr val="accent3">
              <a:lumMod val="40000"/>
              <a:lumOff val="60000"/>
            </a:schemeClr>
          </a:solidFill>
        </p:spPr>
        <p:txBody>
          <a:bodyPr>
            <a:normAutofit fontScale="90000"/>
          </a:bodyPr>
          <a:lstStyle/>
          <a:p>
            <a:r>
              <a:rPr lang="it-IT" sz="3800" dirty="0">
                <a:solidFill>
                  <a:srgbClr val="C00000"/>
                </a:solidFill>
              </a:rPr>
              <a:t>14 </a:t>
            </a:r>
            <a:r>
              <a:rPr lang="it-IT" sz="3800" dirty="0" smtClean="0">
                <a:solidFill>
                  <a:srgbClr val="C00000"/>
                </a:solidFill>
              </a:rPr>
              <a:t>-15luglio: a Messina si tratta per il riscatto</a:t>
            </a:r>
            <a:endParaRPr lang="it-IT" sz="3800" dirty="0">
              <a:solidFill>
                <a:srgbClr val="C00000"/>
              </a:solidFill>
            </a:endParaRPr>
          </a:p>
        </p:txBody>
      </p:sp>
      <p:sp>
        <p:nvSpPr>
          <p:cNvPr id="55299" name="Rectangle 3"/>
          <p:cNvSpPr>
            <a:spLocks noGrp="1" noChangeArrowheads="1"/>
          </p:cNvSpPr>
          <p:nvPr>
            <p:ph type="body" idx="1"/>
          </p:nvPr>
        </p:nvSpPr>
        <p:spPr>
          <a:xfrm>
            <a:off x="457200" y="1196975"/>
            <a:ext cx="8229600" cy="5400675"/>
          </a:xfrm>
          <a:solidFill>
            <a:schemeClr val="accent2">
              <a:lumMod val="20000"/>
              <a:lumOff val="80000"/>
            </a:schemeClr>
          </a:solidFill>
        </p:spPr>
        <p:txBody>
          <a:bodyPr>
            <a:normAutofit fontScale="70000" lnSpcReduction="20000"/>
          </a:bodyPr>
          <a:lstStyle/>
          <a:p>
            <a:pPr>
              <a:lnSpc>
                <a:spcPct val="80000"/>
              </a:lnSpc>
            </a:pPr>
            <a:r>
              <a:rPr lang="it-IT" sz="3100" dirty="0" smtClean="0"/>
              <a:t>L'armata </a:t>
            </a:r>
            <a:r>
              <a:rPr lang="it-IT" sz="3100" dirty="0"/>
              <a:t>turchesca lascia Lipari e giunge nei pressi di Messina, dove alcuni </a:t>
            </a:r>
            <a:r>
              <a:rPr lang="it-IT" sz="3100" dirty="0" err="1"/>
              <a:t>Liparoti</a:t>
            </a:r>
            <a:r>
              <a:rPr lang="it-IT" sz="3100" dirty="0"/>
              <a:t> prigionieri, tramite gli amici messinesi, trattano il loro riscatto. Barbarossa è ben felice di liberarsi di tanta merce scomoda a prezzi di convenienza. Anche il Camagna si riscatta. Trattenuto in Messina per essere giudicato dall'accusa di tradimento, è assolto. Dopo qualche mese rientra a Lipari. (</a:t>
            </a:r>
            <a:r>
              <a:rPr lang="it-IT" sz="3100" dirty="0" err="1"/>
              <a:t>Campis</a:t>
            </a:r>
            <a:r>
              <a:rPr lang="it-IT" sz="3100" dirty="0" smtClean="0"/>
              <a:t>).</a:t>
            </a:r>
          </a:p>
          <a:p>
            <a:pPr>
              <a:lnSpc>
                <a:spcPct val="80000"/>
              </a:lnSpc>
            </a:pPr>
            <a:r>
              <a:rPr lang="it-IT" sz="3100" dirty="0"/>
              <a:t>Alle prime ore del mattino i giurati di Messina spediscono al Barbarossa un messaggero autorizzato ad avviare trattative di riscatto a favore dei </a:t>
            </a:r>
            <a:r>
              <a:rPr lang="it-IT" sz="3100" dirty="0" err="1"/>
              <a:t>Liparoti</a:t>
            </a:r>
            <a:r>
              <a:rPr lang="it-IT" sz="3100" dirty="0"/>
              <a:t> prigionieri. Barbarossa si dichiara disposto a cederli escludendo, però, le donne e gli uomini validi. Il messo, che vorrebbe contrattare a vantaggio di tutti, in blocco e senza eccezioni, fa ritorno alla base. I giurati sperano che il tiranno si trattenga ancora per qualche giorno sì da poterlo convertire a più miti consigli. ( De Simone)</a:t>
            </a:r>
          </a:p>
          <a:p>
            <a:pPr>
              <a:lnSpc>
                <a:spcPct val="80000"/>
              </a:lnSpc>
            </a:pPr>
            <a:r>
              <a:rPr lang="it-IT" sz="3100" dirty="0" err="1"/>
              <a:t>Maurando</a:t>
            </a:r>
            <a:r>
              <a:rPr lang="it-IT" sz="3100" dirty="0"/>
              <a:t> narra che il 15 e 16 luglio i Turchi fecero i baratto dei cristiani presi a Lipari nel porto di Catona in Calabria. I Messinesi venuti presentarono 15 mila ducati per tutti i cristiani presi in Lipari, e </a:t>
            </a:r>
            <a:r>
              <a:rPr lang="it-IT" sz="3100" dirty="0" err="1"/>
              <a:t>Ariadeno</a:t>
            </a:r>
            <a:r>
              <a:rPr lang="it-IT" sz="3100" dirty="0"/>
              <a:t> oltre i 15 mila domandò per il riscatto 8 mila quintali di </a:t>
            </a:r>
            <a:r>
              <a:rPr lang="it-IT" sz="3100" dirty="0" smtClean="0"/>
              <a:t>viveri. </a:t>
            </a:r>
            <a:r>
              <a:rPr lang="it-IT" sz="3100" dirty="0"/>
              <a:t>Il prete però non sa come la trattativa fu conclusa perché il mattino seguente la squadra francese partì.</a:t>
            </a:r>
            <a:br>
              <a:rPr lang="it-IT" sz="3100" dirty="0"/>
            </a:br>
            <a:endParaRPr lang="it-IT" sz="3100" dirty="0"/>
          </a:p>
          <a:p>
            <a:pPr>
              <a:lnSpc>
                <a:spcPct val="80000"/>
              </a:lnSpc>
            </a:pPr>
            <a:endParaRPr lang="it-IT" sz="2400" dirty="0"/>
          </a:p>
          <a:p>
            <a:pPr>
              <a:lnSpc>
                <a:spcPct val="80000"/>
              </a:lnSpc>
              <a:buFont typeface="Wingdings" charset="0"/>
              <a:buNone/>
            </a:pPr>
            <a:endParaRPr lang="it-IT" sz="2400" dirty="0"/>
          </a:p>
          <a:p>
            <a:pPr>
              <a:lnSpc>
                <a:spcPct val="80000"/>
              </a:lnSpc>
              <a:buFont typeface="Wingdings" charset="0"/>
              <a:buNone/>
            </a:pPr>
            <a:r>
              <a:rPr lang="it-IT" sz="2000" dirty="0"/>
              <a:t/>
            </a:r>
            <a:br>
              <a:rPr lang="it-IT" sz="2000" dirty="0"/>
            </a:br>
            <a:endParaRPr lang="it-IT" sz="2000" dirty="0"/>
          </a:p>
        </p:txBody>
      </p:sp>
    </p:spTree>
    <p:extLst>
      <p:ext uri="{BB962C8B-B14F-4D97-AF65-F5344CB8AC3E}">
        <p14:creationId xmlns:p14="http://schemas.microsoft.com/office/powerpoint/2010/main" val="32461614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solidFill>
            <a:schemeClr val="accent3">
              <a:lumMod val="60000"/>
              <a:lumOff val="40000"/>
            </a:schemeClr>
          </a:solidFill>
        </p:spPr>
        <p:txBody>
          <a:bodyPr/>
          <a:lstStyle/>
          <a:p>
            <a:r>
              <a:rPr lang="it-IT" dirty="0">
                <a:solidFill>
                  <a:srgbClr val="C00000"/>
                </a:solidFill>
              </a:rPr>
              <a:t>Quanti furono i Liparesi deportati?</a:t>
            </a:r>
          </a:p>
        </p:txBody>
      </p:sp>
      <p:sp>
        <p:nvSpPr>
          <p:cNvPr id="59395" name="Rectangle 3"/>
          <p:cNvSpPr>
            <a:spLocks noGrp="1" noChangeArrowheads="1"/>
          </p:cNvSpPr>
          <p:nvPr>
            <p:ph type="body" idx="1"/>
          </p:nvPr>
        </p:nvSpPr>
        <p:spPr>
          <a:xfrm>
            <a:off x="457200" y="1600200"/>
            <a:ext cx="8229600" cy="4997450"/>
          </a:xfrm>
          <a:solidFill>
            <a:schemeClr val="accent3">
              <a:lumMod val="20000"/>
              <a:lumOff val="80000"/>
            </a:schemeClr>
          </a:solidFill>
        </p:spPr>
        <p:txBody>
          <a:bodyPr>
            <a:normAutofit fontScale="92500" lnSpcReduction="10000"/>
          </a:bodyPr>
          <a:lstStyle/>
          <a:p>
            <a:pPr>
              <a:lnSpc>
                <a:spcPct val="80000"/>
              </a:lnSpc>
            </a:pPr>
            <a:r>
              <a:rPr lang="it-IT" sz="2800" dirty="0" err="1"/>
              <a:t>Maurando</a:t>
            </a:r>
            <a:r>
              <a:rPr lang="it-IT" sz="2800" dirty="0"/>
              <a:t> parla di 10 mila fra quelli che erano entro le mura e quelli che furono scovati( 1000) nelle campagne. Di novemila cittadini parla De Simone, di ottomila il </a:t>
            </a:r>
            <a:r>
              <a:rPr lang="it-IT" sz="2800" dirty="0" err="1"/>
              <a:t>Capis</a:t>
            </a:r>
            <a:r>
              <a:rPr lang="it-IT" sz="2800" dirty="0"/>
              <a:t>. La cronaca cappuccina conferma </a:t>
            </a:r>
            <a:r>
              <a:rPr lang="it-IT" sz="2800" dirty="0" err="1"/>
              <a:t>Maurando</a:t>
            </a:r>
            <a:r>
              <a:rPr lang="it-IT" sz="2800" dirty="0"/>
              <a:t> e dice che furono catturate da nove a diecimila persone giacché allora Lipari contava 17 mila abitanti. Abbiamo anche testimonianze sul viaggio di questi schiavi che continuò ad essere drammatico. </a:t>
            </a:r>
            <a:endParaRPr lang="it-IT" sz="2800" dirty="0" smtClean="0"/>
          </a:p>
          <a:p>
            <a:pPr>
              <a:lnSpc>
                <a:spcPct val="80000"/>
              </a:lnSpc>
            </a:pPr>
            <a:r>
              <a:rPr lang="it-IT" sz="2800" dirty="0" smtClean="0"/>
              <a:t>Una </a:t>
            </a:r>
            <a:r>
              <a:rPr lang="it-IT" sz="2800" dirty="0"/>
              <a:t>testimonianza fatta da </a:t>
            </a:r>
            <a:r>
              <a:rPr lang="it-IT" sz="2800" dirty="0" err="1"/>
              <a:t>Bartholo</a:t>
            </a:r>
            <a:r>
              <a:rPr lang="it-IT" sz="2800" dirty="0"/>
              <a:t> Boe che fece questo viaggio e poi riuscì a riscattarsi perché malato dice che degli schiavi presi a Lipari ed in altri luoghi, durante il viaggio, ne sono morti assai e soprattutto ragazzi per </a:t>
            </a:r>
            <a:r>
              <a:rPr lang="ja-JP" altLang="it-IT" sz="2800" dirty="0">
                <a:latin typeface="Arial"/>
              </a:rPr>
              <a:t>“</a:t>
            </a:r>
            <a:r>
              <a:rPr lang="it-IT" sz="2800" dirty="0"/>
              <a:t>li mali patimenti</a:t>
            </a:r>
            <a:r>
              <a:rPr lang="ja-JP" altLang="it-IT" sz="2800" dirty="0">
                <a:latin typeface="Arial"/>
              </a:rPr>
              <a:t>”</a:t>
            </a:r>
            <a:r>
              <a:rPr lang="it-IT" sz="2800" dirty="0"/>
              <a:t> tanto che il Barbarossa arrivato a Lepanto ordinò che si vendessero subito quelli malati...</a:t>
            </a:r>
            <a:r>
              <a:rPr lang="ja-JP" altLang="it-IT" sz="2800" dirty="0">
                <a:latin typeface="Arial"/>
              </a:rPr>
              <a:t>”</a:t>
            </a:r>
            <a:r>
              <a:rPr lang="it-IT" sz="2800" dirty="0"/>
              <a:t>.</a:t>
            </a:r>
          </a:p>
          <a:p>
            <a:pPr>
              <a:lnSpc>
                <a:spcPct val="80000"/>
              </a:lnSpc>
            </a:pPr>
            <a:r>
              <a:rPr lang="it-IT" sz="2400" dirty="0"/>
              <a:t/>
            </a:r>
            <a:br>
              <a:rPr lang="it-IT" sz="2400" dirty="0"/>
            </a:br>
            <a:endParaRPr lang="it-IT" sz="2400" dirty="0"/>
          </a:p>
        </p:txBody>
      </p:sp>
    </p:spTree>
    <p:extLst>
      <p:ext uri="{BB962C8B-B14F-4D97-AF65-F5344CB8AC3E}">
        <p14:creationId xmlns:p14="http://schemas.microsoft.com/office/powerpoint/2010/main" val="312902001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solidFill>
            <a:schemeClr val="accent3">
              <a:lumMod val="60000"/>
              <a:lumOff val="40000"/>
            </a:schemeClr>
          </a:solidFill>
        </p:spPr>
        <p:txBody>
          <a:bodyPr/>
          <a:lstStyle/>
          <a:p>
            <a:r>
              <a:rPr lang="it-IT" dirty="0">
                <a:solidFill>
                  <a:srgbClr val="C00000"/>
                </a:solidFill>
              </a:rPr>
              <a:t>10 mila, 8 mila,…4 mila?</a:t>
            </a:r>
          </a:p>
        </p:txBody>
      </p:sp>
      <p:sp>
        <p:nvSpPr>
          <p:cNvPr id="60419" name="Rectangle 3"/>
          <p:cNvSpPr>
            <a:spLocks noGrp="1" noChangeArrowheads="1"/>
          </p:cNvSpPr>
          <p:nvPr>
            <p:ph type="body" idx="1"/>
          </p:nvPr>
        </p:nvSpPr>
        <p:spPr>
          <a:solidFill>
            <a:schemeClr val="accent2">
              <a:lumMod val="20000"/>
              <a:lumOff val="80000"/>
            </a:schemeClr>
          </a:solidFill>
        </p:spPr>
        <p:txBody>
          <a:bodyPr/>
          <a:lstStyle/>
          <a:p>
            <a:pPr>
              <a:lnSpc>
                <a:spcPct val="90000"/>
              </a:lnSpc>
            </a:pPr>
            <a:r>
              <a:rPr lang="it-IT" sz="2400" dirty="0"/>
              <a:t>Giuseppe </a:t>
            </a:r>
            <a:r>
              <a:rPr lang="it-IT" sz="2400" dirty="0" err="1"/>
              <a:t>Restifo</a:t>
            </a:r>
            <a:r>
              <a:rPr lang="it-IT" sz="2400" dirty="0"/>
              <a:t> ritiene esagerata la cifra. E dice questo valutando la popolazione che Lipari poteva avere, parla al massimo di 4660 persone compreso quelle che moriranno nello scontro e quelle che riusciranno a fuggire. Ma questo conto si basa soprattutto sulle notizie che da il </a:t>
            </a:r>
            <a:r>
              <a:rPr lang="it-IT" sz="2400" dirty="0" err="1"/>
              <a:t>Campis</a:t>
            </a:r>
            <a:r>
              <a:rPr lang="it-IT" sz="2400" dirty="0"/>
              <a:t> – e che anche noi abbiamo riportato – dell'organizzazione della città in quartieri con comandanti e milizie volontarie prima che arrivasse il Barbarossa e prima che gli abitanti dell'isola corressero a cercare rifugio nella rocca fortificata. Comunque non furono 10 mila, non furono 8 mila ma anche 4 mila rimane un numero di tutto rispetto e da colpire </a:t>
            </a:r>
            <a:r>
              <a:rPr lang="it-IT" sz="2400" dirty="0" smtClean="0"/>
              <a:t>la </a:t>
            </a:r>
            <a:r>
              <a:rPr lang="it-IT" sz="2400" dirty="0"/>
              <a:t>mente, il cuore e la fantasia della cristianità di allora.</a:t>
            </a:r>
          </a:p>
        </p:txBody>
      </p:sp>
    </p:spTree>
    <p:extLst>
      <p:ext uri="{BB962C8B-B14F-4D97-AF65-F5344CB8AC3E}">
        <p14:creationId xmlns:p14="http://schemas.microsoft.com/office/powerpoint/2010/main" val="21013973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7813"/>
            <a:ext cx="8229600" cy="1063625"/>
          </a:xfrm>
          <a:solidFill>
            <a:schemeClr val="accent3">
              <a:lumMod val="60000"/>
              <a:lumOff val="40000"/>
            </a:schemeClr>
          </a:solidFill>
        </p:spPr>
        <p:txBody>
          <a:bodyPr/>
          <a:lstStyle/>
          <a:p>
            <a:r>
              <a:rPr lang="it-IT" dirty="0">
                <a:solidFill>
                  <a:srgbClr val="C00000"/>
                </a:solidFill>
              </a:rPr>
              <a:t>Vi fu tradimento?</a:t>
            </a:r>
          </a:p>
        </p:txBody>
      </p:sp>
      <p:sp>
        <p:nvSpPr>
          <p:cNvPr id="61443" name="Rectangle 3"/>
          <p:cNvSpPr>
            <a:spLocks noGrp="1" noChangeArrowheads="1"/>
          </p:cNvSpPr>
          <p:nvPr>
            <p:ph type="body" idx="1"/>
          </p:nvPr>
        </p:nvSpPr>
        <p:spPr>
          <a:xfrm>
            <a:off x="457200" y="1484313"/>
            <a:ext cx="8229600" cy="5373687"/>
          </a:xfrm>
          <a:solidFill>
            <a:schemeClr val="accent2">
              <a:lumMod val="20000"/>
              <a:lumOff val="80000"/>
            </a:schemeClr>
          </a:solidFill>
        </p:spPr>
        <p:txBody>
          <a:bodyPr/>
          <a:lstStyle/>
          <a:p>
            <a:pPr>
              <a:lnSpc>
                <a:spcPct val="80000"/>
              </a:lnSpc>
            </a:pPr>
            <a:r>
              <a:rPr lang="it-IT" sz="2400" dirty="0"/>
              <a:t>Un'altra domanda che dobbiamo porci è se veramente vi fu tradimento. Abbiamo già visto come molti sospetti si puntarono su Jacopo Camagna e come questi subisse anche un processo dal quale uscì assolto. Ma il </a:t>
            </a:r>
            <a:r>
              <a:rPr lang="it-IT" sz="2400" dirty="0" err="1"/>
              <a:t>vicerè</a:t>
            </a:r>
            <a:r>
              <a:rPr lang="it-IT" sz="2400" dirty="0"/>
              <a:t> di Napoli, don Pedro de Toledo dichiara che si sa chi sono i colpevoli della resa di Lipari per cui comanda che si incarcerino e venga data una punizione esemplare. </a:t>
            </a:r>
            <a:r>
              <a:rPr lang="it-IT" sz="2400" dirty="0" err="1"/>
              <a:t>Giannettino</a:t>
            </a:r>
            <a:r>
              <a:rPr lang="it-IT" sz="2400" dirty="0"/>
              <a:t> Doria riferendosi alle trattative fra </a:t>
            </a:r>
            <a:r>
              <a:rPr lang="it-IT" sz="2400" dirty="0" err="1"/>
              <a:t>Ariadeno</a:t>
            </a:r>
            <a:r>
              <a:rPr lang="it-IT" sz="2400" dirty="0"/>
              <a:t> e i maggior enti di Lipari parla di cinque successivi incontri, prima con delegazioni di quattro cittadini, poi di due ( Comito e Camagna?). Dalle sue parole si capisce che la responsabilità dell'andamento della trattativa e della resa finale non fu di uno solo ma collettiva, dei notabili, che dopo l'ultimo abboccamento con l'assediante diedero ad intendere che il patrimonio delle ventisei famiglie più ricche sarebbero servite a riscattare tutti. Su questa base si sarebbe formato il consenso generale alla resa. Comunque dubbi restano. </a:t>
            </a:r>
          </a:p>
        </p:txBody>
      </p:sp>
    </p:spTree>
    <p:extLst>
      <p:ext uri="{BB962C8B-B14F-4D97-AF65-F5344CB8AC3E}">
        <p14:creationId xmlns:p14="http://schemas.microsoft.com/office/powerpoint/2010/main" val="32096977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2" name="Rectangle 6"/>
          <p:cNvSpPr>
            <a:spLocks noGrp="1" noChangeArrowheads="1"/>
          </p:cNvSpPr>
          <p:nvPr>
            <p:ph type="title"/>
          </p:nvPr>
        </p:nvSpPr>
        <p:spPr>
          <a:solidFill>
            <a:schemeClr val="accent3">
              <a:lumMod val="40000"/>
              <a:lumOff val="60000"/>
            </a:schemeClr>
          </a:solidFill>
        </p:spPr>
        <p:txBody>
          <a:bodyPr/>
          <a:lstStyle/>
          <a:p>
            <a:r>
              <a:rPr lang="it-IT" sz="2800" dirty="0">
                <a:solidFill>
                  <a:srgbClr val="C00000"/>
                </a:solidFill>
              </a:rPr>
              <a:t>A sinistra don Predo di Toledo, </a:t>
            </a:r>
            <a:r>
              <a:rPr lang="it-IT" sz="2800" dirty="0" err="1">
                <a:solidFill>
                  <a:srgbClr val="C00000"/>
                </a:solidFill>
              </a:rPr>
              <a:t>vicerè</a:t>
            </a:r>
            <a:r>
              <a:rPr lang="it-IT" sz="2800" dirty="0">
                <a:solidFill>
                  <a:srgbClr val="C00000"/>
                </a:solidFill>
              </a:rPr>
              <a:t> di Napoli, a destra l</a:t>
            </a:r>
            <a:r>
              <a:rPr lang="ja-JP" altLang="it-IT" sz="2800" dirty="0">
                <a:solidFill>
                  <a:srgbClr val="C00000"/>
                </a:solidFill>
                <a:latin typeface="Arial"/>
              </a:rPr>
              <a:t>’</a:t>
            </a:r>
            <a:r>
              <a:rPr lang="it-IT" sz="2800" dirty="0">
                <a:solidFill>
                  <a:srgbClr val="C00000"/>
                </a:solidFill>
              </a:rPr>
              <a:t>imperatore Carlo V</a:t>
            </a:r>
          </a:p>
        </p:txBody>
      </p:sp>
      <p:pic>
        <p:nvPicPr>
          <p:cNvPr id="111620" name="Picture 4" descr="Pietro di Tole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1628775"/>
            <a:ext cx="3689350" cy="4464050"/>
          </a:xfrm>
          <a:prstGeom prst="rect">
            <a:avLst/>
          </a:prstGeom>
          <a:noFill/>
          <a:extLst>
            <a:ext uri="{909E8E84-426E-40DD-AFC4-6F175D3DCCD1}">
              <a14:hiddenFill xmlns:a14="http://schemas.microsoft.com/office/drawing/2010/main">
                <a:solidFill>
                  <a:srgbClr val="FFFFFF"/>
                </a:solidFill>
              </a14:hiddenFill>
            </a:ext>
          </a:extLst>
        </p:spPr>
      </p:pic>
      <p:pic>
        <p:nvPicPr>
          <p:cNvPr id="111621" name="Picture 5" descr="Carlo V"/>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628775"/>
            <a:ext cx="4264025" cy="4543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1334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solidFill>
            <a:schemeClr val="accent3">
              <a:lumMod val="60000"/>
              <a:lumOff val="40000"/>
            </a:schemeClr>
          </a:solidFill>
        </p:spPr>
        <p:txBody>
          <a:bodyPr>
            <a:normAutofit fontScale="90000"/>
          </a:bodyPr>
          <a:lstStyle/>
          <a:p>
            <a:r>
              <a:rPr lang="it-IT" sz="3800" dirty="0">
                <a:solidFill>
                  <a:srgbClr val="C00000"/>
                </a:solidFill>
              </a:rPr>
              <a:t>Ci furono promesse ai cittadini </a:t>
            </a:r>
            <a:br>
              <a:rPr lang="it-IT" sz="3800" dirty="0">
                <a:solidFill>
                  <a:srgbClr val="C00000"/>
                </a:solidFill>
              </a:rPr>
            </a:br>
            <a:r>
              <a:rPr lang="it-IT" sz="3800" dirty="0">
                <a:solidFill>
                  <a:srgbClr val="C00000"/>
                </a:solidFill>
              </a:rPr>
              <a:t>non mantenute</a:t>
            </a:r>
          </a:p>
        </p:txBody>
      </p:sp>
      <p:sp>
        <p:nvSpPr>
          <p:cNvPr id="62467" name="Rectangle 3"/>
          <p:cNvSpPr>
            <a:spLocks noGrp="1" noChangeArrowheads="1"/>
          </p:cNvSpPr>
          <p:nvPr>
            <p:ph type="body" idx="1"/>
          </p:nvPr>
        </p:nvSpPr>
        <p:spPr>
          <a:solidFill>
            <a:schemeClr val="accent3">
              <a:lumMod val="20000"/>
              <a:lumOff val="80000"/>
            </a:schemeClr>
          </a:solidFill>
        </p:spPr>
        <p:txBody>
          <a:bodyPr>
            <a:noAutofit/>
          </a:bodyPr>
          <a:lstStyle/>
          <a:p>
            <a:pPr>
              <a:lnSpc>
                <a:spcPct val="90000"/>
              </a:lnSpc>
            </a:pPr>
            <a:r>
              <a:rPr lang="it-IT" dirty="0"/>
              <a:t>Quello che è certo </a:t>
            </a:r>
            <a:r>
              <a:rPr lang="it-IT" dirty="0" smtClean="0"/>
              <a:t> </a:t>
            </a:r>
            <a:r>
              <a:rPr lang="it-IT" dirty="0"/>
              <a:t>è che alcuni cittadini furono subito riscattati, altri lo furono in seguito</a:t>
            </a:r>
            <a:r>
              <a:rPr lang="it-IT" dirty="0" smtClean="0"/>
              <a:t>, ma </a:t>
            </a:r>
            <a:r>
              <a:rPr lang="it-IT" dirty="0"/>
              <a:t>moltissimi non tornarono mai più. Ciò significa che  la promessa fatta dai notabili ai concittadini non venne mantenuta. E del resto, come poteva essere possibile che il patrimonio di 26 famiglie riscattassero 8.000- 10 mila persone, o magari solo 4000? </a:t>
            </a:r>
            <a:r>
              <a:rPr lang="ja-JP" altLang="it-IT" dirty="0">
                <a:latin typeface="Arial"/>
              </a:rPr>
              <a:t>“</a:t>
            </a:r>
            <a:r>
              <a:rPr lang="it-IT" dirty="0"/>
              <a:t> Il vero tradimento consistette </a:t>
            </a:r>
            <a:r>
              <a:rPr lang="it-IT" dirty="0" smtClean="0"/>
              <a:t>nel </a:t>
            </a:r>
            <a:r>
              <a:rPr lang="it-IT" dirty="0"/>
              <a:t>far credere l'incredibile agli ingenui </a:t>
            </a:r>
            <a:r>
              <a:rPr lang="it-IT" dirty="0" smtClean="0"/>
              <a:t>popolani.</a:t>
            </a:r>
            <a:r>
              <a:rPr lang="it-IT" dirty="0"/>
              <a:t/>
            </a:r>
            <a:br>
              <a:rPr lang="it-IT" dirty="0"/>
            </a:br>
            <a:endParaRPr lang="it-IT" dirty="0"/>
          </a:p>
        </p:txBody>
      </p:sp>
    </p:spTree>
    <p:extLst>
      <p:ext uri="{BB962C8B-B14F-4D97-AF65-F5344CB8AC3E}">
        <p14:creationId xmlns:p14="http://schemas.microsoft.com/office/powerpoint/2010/main" val="34618739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solidFill>
            <a:schemeClr val="accent3">
              <a:lumMod val="60000"/>
              <a:lumOff val="40000"/>
            </a:schemeClr>
          </a:solidFill>
        </p:spPr>
        <p:txBody>
          <a:bodyPr/>
          <a:lstStyle/>
          <a:p>
            <a:r>
              <a:rPr lang="it-IT" dirty="0">
                <a:solidFill>
                  <a:srgbClr val="C00000"/>
                </a:solidFill>
              </a:rPr>
              <a:t>La riedificazione dopo </a:t>
            </a:r>
            <a:r>
              <a:rPr lang="ja-JP" altLang="it-IT" dirty="0">
                <a:solidFill>
                  <a:srgbClr val="C00000"/>
                </a:solidFill>
                <a:latin typeface="Arial"/>
              </a:rPr>
              <a:t>“</a:t>
            </a:r>
            <a:r>
              <a:rPr lang="it-IT" dirty="0">
                <a:solidFill>
                  <a:srgbClr val="C00000"/>
                </a:solidFill>
              </a:rPr>
              <a:t>la ruina</a:t>
            </a:r>
            <a:r>
              <a:rPr lang="ja-JP" altLang="it-IT" dirty="0">
                <a:solidFill>
                  <a:srgbClr val="C00000"/>
                </a:solidFill>
                <a:latin typeface="Arial"/>
              </a:rPr>
              <a:t>”</a:t>
            </a:r>
            <a:endParaRPr lang="it-IT" dirty="0">
              <a:solidFill>
                <a:srgbClr val="C00000"/>
              </a:solidFill>
            </a:endParaRPr>
          </a:p>
        </p:txBody>
      </p:sp>
      <p:sp>
        <p:nvSpPr>
          <p:cNvPr id="63491" name="Rectangle 3"/>
          <p:cNvSpPr>
            <a:spLocks noGrp="1" noChangeArrowheads="1"/>
          </p:cNvSpPr>
          <p:nvPr>
            <p:ph type="body" idx="1"/>
          </p:nvPr>
        </p:nvSpPr>
        <p:spPr>
          <a:solidFill>
            <a:schemeClr val="accent3">
              <a:lumMod val="20000"/>
              <a:lumOff val="80000"/>
            </a:schemeClr>
          </a:solidFill>
        </p:spPr>
        <p:txBody>
          <a:bodyPr/>
          <a:lstStyle/>
          <a:p>
            <a:pPr>
              <a:lnSpc>
                <a:spcPct val="80000"/>
              </a:lnSpc>
            </a:pPr>
            <a:r>
              <a:rPr lang="it-IT" sz="2400" dirty="0"/>
              <a:t>La </a:t>
            </a:r>
            <a:r>
              <a:rPr lang="ja-JP" altLang="it-IT" sz="2400" dirty="0">
                <a:latin typeface="Arial"/>
              </a:rPr>
              <a:t>“</a:t>
            </a:r>
            <a:r>
              <a:rPr lang="it-IT" sz="2400" dirty="0"/>
              <a:t>ruina</a:t>
            </a:r>
            <a:r>
              <a:rPr lang="ja-JP" altLang="it-IT" sz="2400" dirty="0">
                <a:latin typeface="Arial"/>
              </a:rPr>
              <a:t>”</a:t>
            </a:r>
            <a:r>
              <a:rPr lang="it-IT" sz="2400" dirty="0"/>
              <a:t> di Lipari, abbiamo detto, colpì notevolmente la mente, il cuore, la fantasia della cristianità di allora e Carlo V ed i Papa Paolo III fecero a gara per cercare di riedificare Lipari e di ripopolarla. Carlo V concesse ai Liparesi ampi privilegi, immunità ed esenzioni. Inviò anche una colonia di tecnici e di maestranze con il compito di restaurare il Castello e di renderlo più forte di prima munendolo di nuovi bastioni e di muraglie inespugnabili. Il Papa pensò alla riedificazione delle chiese ed il 28 novembre del 1544 non solo elevò il vescovo di Lipari, Ubaldo </a:t>
            </a:r>
            <a:r>
              <a:rPr lang="it-IT" sz="2400" dirty="0" err="1"/>
              <a:t>Ferratico</a:t>
            </a:r>
            <a:r>
              <a:rPr lang="it-IT" sz="2400" dirty="0"/>
              <a:t>, a Nunzio Apostolico, ma lo investì di ampia autorità compreso quella di concedere indulgenze a coloro che con elargizioni avessero concorso alla riedificazione delle chiese distrutte.</a:t>
            </a:r>
          </a:p>
        </p:txBody>
      </p:sp>
    </p:spTree>
    <p:extLst>
      <p:ext uri="{BB962C8B-B14F-4D97-AF65-F5344CB8AC3E}">
        <p14:creationId xmlns:p14="http://schemas.microsoft.com/office/powerpoint/2010/main" val="30192335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8" name="Rectangle 6"/>
          <p:cNvSpPr>
            <a:spLocks noGrp="1" noChangeArrowheads="1"/>
          </p:cNvSpPr>
          <p:nvPr>
            <p:ph type="title"/>
          </p:nvPr>
        </p:nvSpPr>
        <p:spPr>
          <a:xfrm>
            <a:off x="457200" y="277813"/>
            <a:ext cx="4043363" cy="1139825"/>
          </a:xfrm>
          <a:solidFill>
            <a:schemeClr val="accent3">
              <a:lumMod val="40000"/>
              <a:lumOff val="60000"/>
            </a:schemeClr>
          </a:solidFill>
        </p:spPr>
        <p:txBody>
          <a:bodyPr/>
          <a:lstStyle/>
          <a:p>
            <a:r>
              <a:rPr lang="it-IT" sz="2400" dirty="0">
                <a:solidFill>
                  <a:srgbClr val="C00000"/>
                </a:solidFill>
              </a:rPr>
              <a:t>Carlo V a sinistra e Paolo III a destra</a:t>
            </a:r>
          </a:p>
        </p:txBody>
      </p:sp>
      <p:pic>
        <p:nvPicPr>
          <p:cNvPr id="79876" name="Picture 4" descr="Carlo V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1628775"/>
            <a:ext cx="4194175" cy="4443413"/>
          </a:xfrm>
          <a:prstGeom prst="rect">
            <a:avLst/>
          </a:prstGeom>
          <a:noFill/>
          <a:extLst>
            <a:ext uri="{909E8E84-426E-40DD-AFC4-6F175D3DCCD1}">
              <a14:hiddenFill xmlns:a14="http://schemas.microsoft.com/office/drawing/2010/main">
                <a:solidFill>
                  <a:srgbClr val="FFFFFF"/>
                </a:solidFill>
              </a14:hiddenFill>
            </a:ext>
          </a:extLst>
        </p:spPr>
      </p:pic>
      <p:pic>
        <p:nvPicPr>
          <p:cNvPr id="79877" name="Picture 5" descr="Paolo II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7275" y="333375"/>
            <a:ext cx="4276725" cy="5780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8986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solidFill>
            <a:schemeClr val="accent5">
              <a:lumMod val="40000"/>
              <a:lumOff val="60000"/>
            </a:schemeClr>
          </a:solidFill>
        </p:spPr>
        <p:txBody>
          <a:bodyPr/>
          <a:lstStyle/>
          <a:p>
            <a:r>
              <a:rPr lang="it-IT" dirty="0">
                <a:solidFill>
                  <a:srgbClr val="C00000"/>
                </a:solidFill>
              </a:rPr>
              <a:t>Le lotte fra Carlo V e Francesco I</a:t>
            </a:r>
          </a:p>
        </p:txBody>
      </p:sp>
      <p:sp>
        <p:nvSpPr>
          <p:cNvPr id="10243" name="Rectangle 3"/>
          <p:cNvSpPr>
            <a:spLocks noGrp="1" noChangeArrowheads="1"/>
          </p:cNvSpPr>
          <p:nvPr>
            <p:ph type="body" idx="1"/>
          </p:nvPr>
        </p:nvSpPr>
        <p:spPr>
          <a:solidFill>
            <a:schemeClr val="accent2">
              <a:lumMod val="20000"/>
              <a:lumOff val="80000"/>
            </a:schemeClr>
          </a:solidFill>
        </p:spPr>
        <p:txBody>
          <a:bodyPr/>
          <a:lstStyle/>
          <a:p>
            <a:pPr>
              <a:lnSpc>
                <a:spcPct val="90000"/>
              </a:lnSpc>
            </a:pPr>
            <a:r>
              <a:rPr lang="it-IT" sz="2800" dirty="0"/>
              <a:t>Il 26 gennaio 1516 moriva Ferdinando il Cattolico e con lui si estingueva la casa di Aragona che aveva, per più di due secoli, regnato sulla Sicilia. Gli succedette Carlo V che divenne re della Spagna e delle due Sicilie. Nel 1519 il re per rafforzare ed ingrandire il suo dominio assume anche la corona imperiale di Germania alla quale aspirava anche il re di Francia, Francesco I. La lotta fra Carlo V e Francesco I </a:t>
            </a:r>
            <a:r>
              <a:rPr lang="it-IT" sz="2800" dirty="0" smtClean="0"/>
              <a:t>trasformò l'Europa </a:t>
            </a:r>
            <a:r>
              <a:rPr lang="it-IT" sz="2800" dirty="0"/>
              <a:t>intera in un grande campo di battaglia.</a:t>
            </a:r>
          </a:p>
        </p:txBody>
      </p:sp>
    </p:spTree>
    <p:extLst>
      <p:ext uri="{BB962C8B-B14F-4D97-AF65-F5344CB8AC3E}">
        <p14:creationId xmlns:p14="http://schemas.microsoft.com/office/powerpoint/2010/main" val="23896284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solidFill>
            <a:schemeClr val="accent3">
              <a:lumMod val="60000"/>
              <a:lumOff val="40000"/>
            </a:schemeClr>
          </a:solidFill>
        </p:spPr>
        <p:txBody>
          <a:bodyPr>
            <a:normAutofit fontScale="90000"/>
          </a:bodyPr>
          <a:lstStyle/>
          <a:p>
            <a:r>
              <a:rPr lang="it-IT" sz="3800" dirty="0">
                <a:solidFill>
                  <a:srgbClr val="C00000"/>
                </a:solidFill>
              </a:rPr>
              <a:t>La documentazione cartacea della nostra storia andò dispersa</a:t>
            </a:r>
          </a:p>
        </p:txBody>
      </p:sp>
      <p:sp>
        <p:nvSpPr>
          <p:cNvPr id="64515" name="Rectangle 3"/>
          <p:cNvSpPr>
            <a:spLocks noGrp="1" noChangeArrowheads="1"/>
          </p:cNvSpPr>
          <p:nvPr>
            <p:ph type="body" idx="1"/>
          </p:nvPr>
        </p:nvSpPr>
        <p:spPr>
          <a:solidFill>
            <a:schemeClr val="accent3">
              <a:lumMod val="20000"/>
              <a:lumOff val="80000"/>
            </a:schemeClr>
          </a:solidFill>
        </p:spPr>
        <p:txBody>
          <a:bodyPr/>
          <a:lstStyle/>
          <a:p>
            <a:pPr>
              <a:lnSpc>
                <a:spcPct val="90000"/>
              </a:lnSpc>
            </a:pPr>
            <a:r>
              <a:rPr lang="it-IT" sz="2400" dirty="0"/>
              <a:t>Contemporaneamente il Papa ordina all'Arcivescovo di Messina di obbligare con censure e scomuniche coloro che possedevano volumi, documenti e altri oggetti appartenuti all'Archivio Vescovile di Lipari ed alle Chiese della città, usurpati durante la </a:t>
            </a:r>
            <a:r>
              <a:rPr lang="ja-JP" altLang="it-IT" sz="2400" dirty="0">
                <a:latin typeface="Arial"/>
              </a:rPr>
              <a:t>“</a:t>
            </a:r>
            <a:r>
              <a:rPr lang="it-IT" sz="2400" dirty="0"/>
              <a:t>ruina</a:t>
            </a:r>
            <a:r>
              <a:rPr lang="ja-JP" altLang="it-IT" sz="2400" dirty="0">
                <a:latin typeface="Arial"/>
              </a:rPr>
              <a:t>”</a:t>
            </a:r>
            <a:r>
              <a:rPr lang="it-IT" sz="2400" dirty="0"/>
              <a:t>, di restituirli.</a:t>
            </a:r>
          </a:p>
          <a:p>
            <a:pPr>
              <a:lnSpc>
                <a:spcPct val="90000"/>
              </a:lnSpc>
            </a:pPr>
            <a:r>
              <a:rPr lang="it-IT" sz="2400" dirty="0"/>
              <a:t>Purtroppo questo </a:t>
            </a:r>
            <a:r>
              <a:rPr lang="ja-JP" altLang="it-IT" sz="2400" dirty="0">
                <a:latin typeface="Arial"/>
              </a:rPr>
              <a:t>“</a:t>
            </a:r>
            <a:r>
              <a:rPr lang="it-IT" sz="2400" dirty="0"/>
              <a:t>appello</a:t>
            </a:r>
            <a:r>
              <a:rPr lang="ja-JP" altLang="it-IT" sz="2400" dirty="0">
                <a:latin typeface="Arial"/>
              </a:rPr>
              <a:t>”</a:t>
            </a:r>
            <a:r>
              <a:rPr lang="it-IT" sz="2400" dirty="0"/>
              <a:t> non ebbe grande successo, tanto è vero che il 1544 rimane ancora oggi come il tempo di una grande cesura. Non esistono praticamente documenti di Lipari che parlano delle vicende delle isole prima di quella data. Qualche documento è possibile rintracciarlo negli archivi di tutto il mondo</a:t>
            </a:r>
            <a:r>
              <a:rPr lang="it-IT" sz="2400" dirty="0" smtClean="0"/>
              <a:t>.</a:t>
            </a:r>
          </a:p>
          <a:p>
            <a:pPr>
              <a:lnSpc>
                <a:spcPct val="90000"/>
              </a:lnSpc>
            </a:pPr>
            <a:r>
              <a:rPr lang="it-IT" sz="2400" dirty="0"/>
              <a:t>Migliore successo ebbe invece l'opera di ricostruzione.</a:t>
            </a:r>
          </a:p>
        </p:txBody>
      </p:sp>
    </p:spTree>
    <p:extLst>
      <p:ext uri="{BB962C8B-B14F-4D97-AF65-F5344CB8AC3E}">
        <p14:creationId xmlns:p14="http://schemas.microsoft.com/office/powerpoint/2010/main" val="2235843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277813"/>
            <a:ext cx="8229600" cy="487362"/>
          </a:xfrm>
          <a:solidFill>
            <a:schemeClr val="accent3">
              <a:lumMod val="40000"/>
              <a:lumOff val="60000"/>
            </a:schemeClr>
          </a:solidFill>
        </p:spPr>
        <p:txBody>
          <a:bodyPr>
            <a:normAutofit fontScale="90000"/>
          </a:bodyPr>
          <a:lstStyle/>
          <a:p>
            <a:r>
              <a:rPr lang="it-IT" sz="3800" dirty="0">
                <a:solidFill>
                  <a:srgbClr val="C00000"/>
                </a:solidFill>
              </a:rPr>
              <a:t>Il Castello con le mura spagnole</a:t>
            </a:r>
            <a:r>
              <a:rPr lang="it-IT" sz="3800" dirty="0"/>
              <a:t> </a:t>
            </a:r>
          </a:p>
        </p:txBody>
      </p:sp>
      <p:sp>
        <p:nvSpPr>
          <p:cNvPr id="78851" name="Rectangle 3"/>
          <p:cNvSpPr>
            <a:spLocks noGrp="1" noChangeArrowheads="1"/>
          </p:cNvSpPr>
          <p:nvPr>
            <p:ph type="body" idx="1"/>
          </p:nvPr>
        </p:nvSpPr>
        <p:spPr/>
        <p:txBody>
          <a:bodyPr/>
          <a:lstStyle/>
          <a:p>
            <a:endParaRPr lang="it-IT"/>
          </a:p>
        </p:txBody>
      </p:sp>
      <p:pic>
        <p:nvPicPr>
          <p:cNvPr id="78852" name="Picture 4" descr="Castello di Lipar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784225"/>
            <a:ext cx="8101012" cy="60737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2262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60" name="Rectangle 4"/>
          <p:cNvSpPr>
            <a:spLocks noGrp="1" noChangeArrowheads="1"/>
          </p:cNvSpPr>
          <p:nvPr>
            <p:ph type="title"/>
          </p:nvPr>
        </p:nvSpPr>
        <p:spPr>
          <a:xfrm>
            <a:off x="1331913" y="2781300"/>
            <a:ext cx="6335712" cy="1139825"/>
          </a:xfrm>
        </p:spPr>
        <p:txBody>
          <a:bodyPr/>
          <a:lstStyle/>
          <a:p>
            <a:r>
              <a:rPr lang="it-IT"/>
              <a:t>FINE</a:t>
            </a:r>
          </a:p>
        </p:txBody>
      </p:sp>
    </p:spTree>
    <p:extLst>
      <p:ext uri="{BB962C8B-B14F-4D97-AF65-F5344CB8AC3E}">
        <p14:creationId xmlns:p14="http://schemas.microsoft.com/office/powerpoint/2010/main" val="1878399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endParaRPr lang="it-IT"/>
          </a:p>
        </p:txBody>
      </p:sp>
      <p:sp>
        <p:nvSpPr>
          <p:cNvPr id="88067" name="Rectangle 3"/>
          <p:cNvSpPr>
            <a:spLocks noGrp="1" noChangeArrowheads="1"/>
          </p:cNvSpPr>
          <p:nvPr>
            <p:ph type="body" idx="1"/>
          </p:nvPr>
        </p:nvSpPr>
        <p:spPr/>
        <p:txBody>
          <a:bodyPr/>
          <a:lstStyle/>
          <a:p>
            <a:endParaRPr lang="it-IT"/>
          </a:p>
        </p:txBody>
      </p:sp>
      <p:pic>
        <p:nvPicPr>
          <p:cNvPr id="88068" name="Picture 4" descr="francescoI riceve Carlo 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9213"/>
            <a:ext cx="8424862" cy="681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4042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solidFill>
            <a:schemeClr val="accent4">
              <a:lumMod val="60000"/>
              <a:lumOff val="40000"/>
            </a:schemeClr>
          </a:solidFill>
        </p:spPr>
        <p:txBody>
          <a:bodyPr/>
          <a:lstStyle/>
          <a:p>
            <a:r>
              <a:rPr lang="it-IT" sz="3800" dirty="0">
                <a:solidFill>
                  <a:srgbClr val="C00000"/>
                </a:solidFill>
              </a:rPr>
              <a:t>Francesco I si allea con il Solimano</a:t>
            </a:r>
          </a:p>
        </p:txBody>
      </p:sp>
      <p:sp>
        <p:nvSpPr>
          <p:cNvPr id="11267" name="Rectangle 3"/>
          <p:cNvSpPr>
            <a:spLocks noGrp="1" noChangeArrowheads="1"/>
          </p:cNvSpPr>
          <p:nvPr>
            <p:ph type="body" idx="1"/>
          </p:nvPr>
        </p:nvSpPr>
        <p:spPr>
          <a:xfrm>
            <a:off x="457200" y="1600200"/>
            <a:ext cx="8229600" cy="4997450"/>
          </a:xfrm>
          <a:solidFill>
            <a:schemeClr val="accent2">
              <a:lumMod val="20000"/>
              <a:lumOff val="80000"/>
            </a:schemeClr>
          </a:solidFill>
        </p:spPr>
        <p:txBody>
          <a:bodyPr>
            <a:noAutofit/>
          </a:bodyPr>
          <a:lstStyle/>
          <a:p>
            <a:pPr>
              <a:lnSpc>
                <a:spcPct val="80000"/>
              </a:lnSpc>
            </a:pPr>
            <a:r>
              <a:rPr lang="it-IT" sz="2800" dirty="0"/>
              <a:t>In questo contesto </a:t>
            </a:r>
            <a:r>
              <a:rPr lang="it-IT" sz="2800" dirty="0" smtClean="0"/>
              <a:t>Francesco </a:t>
            </a:r>
            <a:r>
              <a:rPr lang="it-IT" sz="2800" dirty="0"/>
              <a:t>I, stimandosi inferiore di forze, stringe una alleanza con Solimano il Grande con cui già </a:t>
            </a:r>
            <a:r>
              <a:rPr lang="it-IT" sz="2800" dirty="0" smtClean="0"/>
              <a:t>nel 1536 aveva stipulato </a:t>
            </a:r>
            <a:r>
              <a:rPr lang="it-IT" sz="2800" dirty="0"/>
              <a:t>un </a:t>
            </a:r>
            <a:r>
              <a:rPr lang="it-IT" sz="2800" dirty="0" smtClean="0"/>
              <a:t>trattato. </a:t>
            </a:r>
            <a:r>
              <a:rPr lang="it-IT" sz="2800" dirty="0"/>
              <a:t>Per la Francia era in gioco infatti la </a:t>
            </a:r>
            <a:r>
              <a:rPr lang="it-IT" sz="2800" dirty="0" smtClean="0"/>
              <a:t>stessa esistenza. </a:t>
            </a:r>
            <a:r>
              <a:rPr lang="it-IT" sz="2800" dirty="0"/>
              <a:t>Ormai da lungo tempo viveva accerchiata dalla Spagna e dai suoi alleati e stati satelliti. Quindi la scelta di andare a cercarsi gli alleati fuori dalla </a:t>
            </a:r>
            <a:r>
              <a:rPr lang="ja-JP" altLang="it-IT" sz="2800" dirty="0">
                <a:latin typeface="Arial"/>
              </a:rPr>
              <a:t>“</a:t>
            </a:r>
            <a:r>
              <a:rPr lang="it-IT" sz="2800" dirty="0"/>
              <a:t>cristianità</a:t>
            </a:r>
            <a:r>
              <a:rPr lang="ja-JP" altLang="it-IT" sz="2800" dirty="0">
                <a:latin typeface="Arial"/>
              </a:rPr>
              <a:t>”</a:t>
            </a:r>
            <a:r>
              <a:rPr lang="it-IT" sz="2800" dirty="0"/>
              <a:t> era un passo obbligato. </a:t>
            </a:r>
            <a:endParaRPr lang="it-IT" sz="2800" dirty="0" smtClean="0"/>
          </a:p>
          <a:p>
            <a:pPr>
              <a:lnSpc>
                <a:spcPct val="80000"/>
              </a:lnSpc>
            </a:pPr>
            <a:r>
              <a:rPr lang="it-IT" sz="2800" dirty="0"/>
              <a:t>O</a:t>
            </a:r>
            <a:r>
              <a:rPr lang="it-IT" sz="2800" dirty="0" smtClean="0"/>
              <a:t>bbligato </a:t>
            </a:r>
            <a:r>
              <a:rPr lang="it-IT" sz="2800" dirty="0"/>
              <a:t>ma molto delicato perché il Solimano era il capo degli </a:t>
            </a:r>
            <a:r>
              <a:rPr lang="ja-JP" altLang="it-IT" sz="2800" dirty="0">
                <a:latin typeface="Arial"/>
              </a:rPr>
              <a:t>“</a:t>
            </a:r>
            <a:r>
              <a:rPr lang="it-IT" sz="2800" dirty="0"/>
              <a:t>infedeli</a:t>
            </a:r>
            <a:r>
              <a:rPr lang="ja-JP" altLang="it-IT" sz="2800" dirty="0">
                <a:latin typeface="Arial"/>
              </a:rPr>
              <a:t>”</a:t>
            </a:r>
            <a:r>
              <a:rPr lang="it-IT" sz="2800" dirty="0"/>
              <a:t> ed in un momento in cui la Chiesa era travagliata dallo scisma dei luterani, si poteva rischiare di cadere in un ulteriore e più grave isolamento. Ed infatti nella letteratura dell'epoca si parlò di </a:t>
            </a:r>
            <a:r>
              <a:rPr lang="ja-JP" altLang="it-IT" sz="2800" dirty="0">
                <a:latin typeface="Arial"/>
              </a:rPr>
              <a:t>“</a:t>
            </a:r>
            <a:r>
              <a:rPr lang="it-IT" sz="2800" dirty="0"/>
              <a:t>empia alleanza</a:t>
            </a:r>
            <a:r>
              <a:rPr lang="ja-JP" altLang="it-IT" sz="2800" dirty="0">
                <a:latin typeface="Arial"/>
              </a:rPr>
              <a:t>”</a:t>
            </a:r>
            <a:r>
              <a:rPr lang="it-IT" sz="2800" dirty="0"/>
              <a:t>.</a:t>
            </a:r>
          </a:p>
        </p:txBody>
      </p:sp>
    </p:spTree>
    <p:extLst>
      <p:ext uri="{BB962C8B-B14F-4D97-AF65-F5344CB8AC3E}">
        <p14:creationId xmlns:p14="http://schemas.microsoft.com/office/powerpoint/2010/main" val="3891015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endParaRPr lang="it-IT"/>
          </a:p>
        </p:txBody>
      </p:sp>
      <p:sp>
        <p:nvSpPr>
          <p:cNvPr id="89091" name="Rectangle 3"/>
          <p:cNvSpPr>
            <a:spLocks noGrp="1" noChangeArrowheads="1"/>
          </p:cNvSpPr>
          <p:nvPr>
            <p:ph type="body" idx="1"/>
          </p:nvPr>
        </p:nvSpPr>
        <p:spPr/>
        <p:txBody>
          <a:bodyPr/>
          <a:lstStyle/>
          <a:p>
            <a:endParaRPr lang="it-IT"/>
          </a:p>
        </p:txBody>
      </p:sp>
      <p:pic>
        <p:nvPicPr>
          <p:cNvPr id="89094" name="Picture 6" descr="Impero Carlo 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313" y="350838"/>
            <a:ext cx="8207375" cy="6156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521845"/>
      </p:ext>
    </p:extLst>
  </p:cSld>
  <p:clrMapOvr>
    <a:masterClrMapping/>
  </p:clrMapOvr>
</p:sld>
</file>

<file path=ppt/theme/theme1.xml><?xml version="1.0" encoding="utf-8"?>
<a:theme xmlns:a="http://schemas.openxmlformats.org/drawingml/2006/main" name="Tema di Office">
  <a:themeElements>
    <a:clrScheme name="Gradazioni di grigio">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5436</TotalTime>
  <Words>5917</Words>
  <Application>Microsoft Office PowerPoint</Application>
  <PresentationFormat>Presentazione su schermo (4:3)</PresentationFormat>
  <Paragraphs>159</Paragraphs>
  <Slides>62</Slides>
  <Notes>1</Notes>
  <HiddenSlides>0</HiddenSlides>
  <MMClips>0</MMClips>
  <ScaleCrop>false</ScaleCrop>
  <HeadingPairs>
    <vt:vector size="4" baseType="variant">
      <vt:variant>
        <vt:lpstr>Tema</vt:lpstr>
      </vt:variant>
      <vt:variant>
        <vt:i4>1</vt:i4>
      </vt:variant>
      <vt:variant>
        <vt:lpstr>Titoli diapositive</vt:lpstr>
      </vt:variant>
      <vt:variant>
        <vt:i4>62</vt:i4>
      </vt:variant>
    </vt:vector>
  </HeadingPairs>
  <TitlesOfParts>
    <vt:vector size="63" baseType="lpstr">
      <vt:lpstr>Tema di Office</vt:lpstr>
      <vt:lpstr>Notiziario delle Isole Eolie on line  LIPARI</vt:lpstr>
      <vt:lpstr>Le «ruine» nella storia delle Eolie</vt:lpstr>
      <vt:lpstr>Evoluzione della struttura urbana al Castello</vt:lpstr>
      <vt:lpstr>Il Castello come rifugio</vt:lpstr>
      <vt:lpstr>Presentazione standard di PowerPoint</vt:lpstr>
      <vt:lpstr>Le lotte fra Carlo V e Francesco I</vt:lpstr>
      <vt:lpstr>Presentazione standard di PowerPoint</vt:lpstr>
      <vt:lpstr>Francesco I si allea con il Solimano</vt:lpstr>
      <vt:lpstr>Presentazione standard di PowerPoint</vt:lpstr>
      <vt:lpstr>L’impero ottomano</vt:lpstr>
      <vt:lpstr>Si allestisce una grandissima flotta fra turchi e francesi</vt:lpstr>
      <vt:lpstr>Chi è Ariadeno il Barbarossa</vt:lpstr>
      <vt:lpstr>Presentazione standard di PowerPoint</vt:lpstr>
      <vt:lpstr>Una flotta che costò 1.200.000 ducati</vt:lpstr>
      <vt:lpstr>La presenza dei francesi e dei corsari</vt:lpstr>
      <vt:lpstr>Leone Strozzi, a sinistra. A destra una galea disegnata da Maurando</vt:lpstr>
      <vt:lpstr>I primi scontri e le prime vittime</vt:lpstr>
      <vt:lpstr>Disegno della città di Reggio Calabria traccito da Maurando prima dell’attacco</vt:lpstr>
      <vt:lpstr>Il viaggio di ritorno parte  dall’isola di  St. Marguerite</vt:lpstr>
      <vt:lpstr>L’isola di St. Marguerite dalla quale il Barbarossa ripartì per attaccare Lipari</vt:lpstr>
      <vt:lpstr>La strategia di Francesco e Solimano</vt:lpstr>
      <vt:lpstr>Perché Lipari fra gli obiettivi ?</vt:lpstr>
      <vt:lpstr>Presentazione standard di PowerPoint</vt:lpstr>
      <vt:lpstr>Malta salvata dai cavalieri  di San Giovanni?</vt:lpstr>
      <vt:lpstr>La documentazione sui 17 giorni del calvario di Lipari e dei Liparoti</vt:lpstr>
      <vt:lpstr>I due libri del Campis (a sinistra) e del De Simone (a destra)</vt:lpstr>
      <vt:lpstr>Il fascicoletto della cronaca di Jerome Maurando riguardante l’attacco a Lipari</vt:lpstr>
      <vt:lpstr>Le informazioni sulle Eolie : Lipari è fatto cussy”</vt:lpstr>
      <vt:lpstr>Presentazione standard di PowerPoint</vt:lpstr>
      <vt:lpstr>Vulcano e Vulcanello</vt:lpstr>
      <vt:lpstr>Vulcano e Vulcanello</vt:lpstr>
      <vt:lpstr>Com’era il Castello</vt:lpstr>
      <vt:lpstr>A Lipari si organizzano i quartieri </vt:lpstr>
      <vt:lpstr>Presentazione standard di PowerPoint</vt:lpstr>
      <vt:lpstr>Convergenze e discordanze nelle versioni</vt:lpstr>
      <vt:lpstr>30 giugno, lunedì: l’arrivo dei turchi</vt:lpstr>
      <vt:lpstr>1 luglio, martedì i primi scontri</vt:lpstr>
      <vt:lpstr>A sinistra un’altra immagine di Ariadeno, a destra un disegno delle navi barbaresche </vt:lpstr>
      <vt:lpstr>2 luglio, il primo incontro ?</vt:lpstr>
      <vt:lpstr>3 luglio, mercoledì: Campis</vt:lpstr>
      <vt:lpstr> 4 – 5 luglio venerdì e sabato  (ma il Castello tiene e resiste…)</vt:lpstr>
      <vt:lpstr>6-7 luglio domenica-lunedì: fuga dal castello?</vt:lpstr>
      <vt:lpstr>Chi era il Camagna ?</vt:lpstr>
      <vt:lpstr>Il De Simone sulla trattativa</vt:lpstr>
      <vt:lpstr>I termini della trattativa secondo  De Simone e il Campis</vt:lpstr>
      <vt:lpstr>La reazione popolare</vt:lpstr>
      <vt:lpstr>11 luglio, venerdì: la capitolazione</vt:lpstr>
      <vt:lpstr>Il Maurando sostiene che Lipari avrebbe potuto resistere</vt:lpstr>
      <vt:lpstr>Perché cadde Lipari secondo Maurando?</vt:lpstr>
      <vt:lpstr>Le atrocità dei turchi secondo Maurando</vt:lpstr>
      <vt:lpstr>Maurando fa il bilancio della «ruina»</vt:lpstr>
      <vt:lpstr>14 -15luglio: a Messina si tratta per il riscatto</vt:lpstr>
      <vt:lpstr>Quanti furono i Liparesi deportati?</vt:lpstr>
      <vt:lpstr>10 mila, 8 mila,…4 mila?</vt:lpstr>
      <vt:lpstr>Vi fu tradimento?</vt:lpstr>
      <vt:lpstr>A sinistra don Predo di Toledo, vicerè di Napoli, a destra l’imperatore Carlo V</vt:lpstr>
      <vt:lpstr>Ci furono promesse ai cittadini  non mantenute</vt:lpstr>
      <vt:lpstr>La riedificazione dopo “la ruina”</vt:lpstr>
      <vt:lpstr>Carlo V a sinistra e Paolo III a destra</vt:lpstr>
      <vt:lpstr>La documentazione cartacea della nostra storia andò dispersa</vt:lpstr>
      <vt:lpstr>Il Castello con le mura spagnole </vt:lpstr>
      <vt:lpstr>FINE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User</dc:creator>
  <cp:lastModifiedBy>User</cp:lastModifiedBy>
  <cp:revision>196</cp:revision>
  <cp:lastPrinted>2013-02-25T08:01:57Z</cp:lastPrinted>
  <dcterms:created xsi:type="dcterms:W3CDTF">2009-06-03T12:10:33Z</dcterms:created>
  <dcterms:modified xsi:type="dcterms:W3CDTF">2015-04-06T05:14:35Z</dcterms:modified>
</cp:coreProperties>
</file>